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7" r:id="rId3"/>
    <p:sldId id="257" r:id="rId4"/>
    <p:sldId id="258" r:id="rId5"/>
    <p:sldId id="259" r:id="rId6"/>
    <p:sldId id="260" r:id="rId7"/>
    <p:sldId id="261" r:id="rId8"/>
    <p:sldId id="262" r:id="rId9"/>
    <p:sldId id="263" r:id="rId10"/>
    <p:sldId id="265" r:id="rId11"/>
    <p:sldId id="264" r:id="rId12"/>
    <p:sldId id="290" r:id="rId13"/>
    <p:sldId id="291" r:id="rId14"/>
    <p:sldId id="268" r:id="rId15"/>
    <p:sldId id="266" r:id="rId16"/>
    <p:sldId id="292" r:id="rId17"/>
    <p:sldId id="310" r:id="rId18"/>
    <p:sldId id="267" r:id="rId19"/>
    <p:sldId id="269" r:id="rId20"/>
    <p:sldId id="296" r:id="rId21"/>
    <p:sldId id="293" r:id="rId22"/>
    <p:sldId id="297" r:id="rId23"/>
    <p:sldId id="270" r:id="rId24"/>
    <p:sldId id="294" r:id="rId25"/>
    <p:sldId id="295" r:id="rId26"/>
    <p:sldId id="271" r:id="rId27"/>
    <p:sldId id="311" r:id="rId28"/>
    <p:sldId id="273" r:id="rId29"/>
    <p:sldId id="288" r:id="rId30"/>
    <p:sldId id="274" r:id="rId31"/>
    <p:sldId id="289" r:id="rId32"/>
    <p:sldId id="278" r:id="rId33"/>
    <p:sldId id="279" r:id="rId34"/>
    <p:sldId id="280" r:id="rId35"/>
    <p:sldId id="281" r:id="rId36"/>
    <p:sldId id="282" r:id="rId37"/>
    <p:sldId id="283" r:id="rId38"/>
    <p:sldId id="284" r:id="rId39"/>
    <p:sldId id="285" r:id="rId40"/>
    <p:sldId id="299" r:id="rId41"/>
    <p:sldId id="298" r:id="rId42"/>
    <p:sldId id="300" r:id="rId43"/>
    <p:sldId id="302" r:id="rId44"/>
    <p:sldId id="301" r:id="rId45"/>
    <p:sldId id="303" r:id="rId46"/>
    <p:sldId id="304" r:id="rId47"/>
    <p:sldId id="305" r:id="rId48"/>
    <p:sldId id="306" r:id="rId49"/>
    <p:sldId id="307" r:id="rId50"/>
    <p:sldId id="308" r:id="rId51"/>
    <p:sldId id="309"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15" autoAdjust="0"/>
    <p:restoredTop sz="94660"/>
  </p:normalViewPr>
  <p:slideViewPr>
    <p:cSldViewPr snapToGrid="0">
      <p:cViewPr varScale="1">
        <p:scale>
          <a:sx n="88" d="100"/>
          <a:sy n="88" d="100"/>
        </p:scale>
        <p:origin x="61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1.png>
</file>

<file path=ppt/media/image15.png>
</file>

<file path=ppt/media/image16.png>
</file>

<file path=ppt/media/image17.png>
</file>

<file path=ppt/media/image2.png>
</file>

<file path=ppt/media/image21.png>
</file>

<file path=ppt/media/image23.png>
</file>

<file path=ppt/media/image24.png>
</file>

<file path=ppt/media/image25.png>
</file>

<file path=ppt/media/image27.jpeg>
</file>

<file path=ppt/media/image3.png>
</file>

<file path=ppt/media/image36.png>
</file>

<file path=ppt/media/image4.png>
</file>

<file path=ppt/media/image41.png>
</file>

<file path=ppt/media/image42.png>
</file>

<file path=ppt/media/image5.png>
</file>

<file path=ppt/media/image6.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smtClean="0"/>
              <a:t>Modifiez le style du titre</a:t>
            </a:r>
            <a:endParaRPr lang="en-US"/>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smtClean="0"/>
              <a:t>Modifier le style des sous-titres du masque</a:t>
            </a:r>
            <a:endParaRPr lang="en-US"/>
          </a:p>
        </p:txBody>
      </p:sp>
      <p:sp>
        <p:nvSpPr>
          <p:cNvPr id="4" name="Espace réservé de la date 3"/>
          <p:cNvSpPr>
            <a:spLocks noGrp="1"/>
          </p:cNvSpPr>
          <p:nvPr>
            <p:ph type="dt" sz="half" idx="10"/>
          </p:nvPr>
        </p:nvSpPr>
        <p:spPr/>
        <p:txBody>
          <a:bodyPr/>
          <a:lstStyle/>
          <a:p>
            <a:fld id="{5AC705FB-7A9F-4CB0-8298-F1D5758C1383}" type="datetimeFigureOut">
              <a:rPr lang="en-US" smtClean="0"/>
              <a:t>11/9/2022</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ED0657E3-CF94-4AB0-A528-86047F36CEDB}" type="slidenum">
              <a:rPr lang="en-US" smtClean="0"/>
              <a:t>‹N°›</a:t>
            </a:fld>
            <a:endParaRPr lang="en-US"/>
          </a:p>
        </p:txBody>
      </p:sp>
    </p:spTree>
    <p:extLst>
      <p:ext uri="{BB962C8B-B14F-4D97-AF65-F5344CB8AC3E}">
        <p14:creationId xmlns:p14="http://schemas.microsoft.com/office/powerpoint/2010/main" val="33127456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en-US"/>
          </a:p>
        </p:txBody>
      </p:sp>
      <p:sp>
        <p:nvSpPr>
          <p:cNvPr id="3" name="Espace réservé du texte vertical 2"/>
          <p:cNvSpPr>
            <a:spLocks noGrp="1"/>
          </p:cNvSpPr>
          <p:nvPr>
            <p:ph type="body" orient="vert" idx="1"/>
          </p:nvPr>
        </p:nvSpPr>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4" name="Espace réservé de la date 3"/>
          <p:cNvSpPr>
            <a:spLocks noGrp="1"/>
          </p:cNvSpPr>
          <p:nvPr>
            <p:ph type="dt" sz="half" idx="10"/>
          </p:nvPr>
        </p:nvSpPr>
        <p:spPr/>
        <p:txBody>
          <a:bodyPr/>
          <a:lstStyle/>
          <a:p>
            <a:fld id="{5AC705FB-7A9F-4CB0-8298-F1D5758C1383}" type="datetimeFigureOut">
              <a:rPr lang="en-US" smtClean="0"/>
              <a:t>11/9/2022</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ED0657E3-CF94-4AB0-A528-86047F36CEDB}" type="slidenum">
              <a:rPr lang="en-US" smtClean="0"/>
              <a:t>‹N°›</a:t>
            </a:fld>
            <a:endParaRPr lang="en-US"/>
          </a:p>
        </p:txBody>
      </p:sp>
    </p:spTree>
    <p:extLst>
      <p:ext uri="{BB962C8B-B14F-4D97-AF65-F5344CB8AC3E}">
        <p14:creationId xmlns:p14="http://schemas.microsoft.com/office/powerpoint/2010/main" val="4767646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smtClean="0"/>
              <a:t>Modifiez le style du titre</a:t>
            </a:r>
            <a:endParaRPr lang="en-US"/>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4" name="Espace réservé de la date 3"/>
          <p:cNvSpPr>
            <a:spLocks noGrp="1"/>
          </p:cNvSpPr>
          <p:nvPr>
            <p:ph type="dt" sz="half" idx="10"/>
          </p:nvPr>
        </p:nvSpPr>
        <p:spPr/>
        <p:txBody>
          <a:bodyPr/>
          <a:lstStyle/>
          <a:p>
            <a:fld id="{5AC705FB-7A9F-4CB0-8298-F1D5758C1383}" type="datetimeFigureOut">
              <a:rPr lang="en-US" smtClean="0"/>
              <a:t>11/9/2022</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ED0657E3-CF94-4AB0-A528-86047F36CEDB}" type="slidenum">
              <a:rPr lang="en-US" smtClean="0"/>
              <a:t>‹N°›</a:t>
            </a:fld>
            <a:endParaRPr lang="en-US"/>
          </a:p>
        </p:txBody>
      </p:sp>
    </p:spTree>
    <p:extLst>
      <p:ext uri="{BB962C8B-B14F-4D97-AF65-F5344CB8AC3E}">
        <p14:creationId xmlns:p14="http://schemas.microsoft.com/office/powerpoint/2010/main" val="36491814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en-US"/>
          </a:p>
        </p:txBody>
      </p:sp>
      <p:sp>
        <p:nvSpPr>
          <p:cNvPr id="3" name="Espace réservé du contenu 2"/>
          <p:cNvSpPr>
            <a:spLocks noGrp="1"/>
          </p:cNvSpPr>
          <p:nvPr>
            <p:ph idx="1"/>
          </p:nvPr>
        </p:nvSpPr>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4" name="Espace réservé de la date 3"/>
          <p:cNvSpPr>
            <a:spLocks noGrp="1"/>
          </p:cNvSpPr>
          <p:nvPr>
            <p:ph type="dt" sz="half" idx="10"/>
          </p:nvPr>
        </p:nvSpPr>
        <p:spPr/>
        <p:txBody>
          <a:bodyPr/>
          <a:lstStyle/>
          <a:p>
            <a:fld id="{5AC705FB-7A9F-4CB0-8298-F1D5758C1383}" type="datetimeFigureOut">
              <a:rPr lang="en-US" smtClean="0"/>
              <a:t>11/9/2022</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ED0657E3-CF94-4AB0-A528-86047F36CEDB}" type="slidenum">
              <a:rPr lang="en-US" smtClean="0"/>
              <a:t>‹N°›</a:t>
            </a:fld>
            <a:endParaRPr lang="en-US"/>
          </a:p>
        </p:txBody>
      </p:sp>
    </p:spTree>
    <p:extLst>
      <p:ext uri="{BB962C8B-B14F-4D97-AF65-F5344CB8AC3E}">
        <p14:creationId xmlns:p14="http://schemas.microsoft.com/office/powerpoint/2010/main" val="720202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smtClean="0"/>
              <a:t>Modifiez le style du titre</a:t>
            </a:r>
            <a:endParaRPr lang="en-US"/>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smtClean="0"/>
              <a:t>Modifier les styles du texte du masque</a:t>
            </a:r>
          </a:p>
        </p:txBody>
      </p:sp>
      <p:sp>
        <p:nvSpPr>
          <p:cNvPr id="4" name="Espace réservé de la date 3"/>
          <p:cNvSpPr>
            <a:spLocks noGrp="1"/>
          </p:cNvSpPr>
          <p:nvPr>
            <p:ph type="dt" sz="half" idx="10"/>
          </p:nvPr>
        </p:nvSpPr>
        <p:spPr/>
        <p:txBody>
          <a:bodyPr/>
          <a:lstStyle/>
          <a:p>
            <a:fld id="{5AC705FB-7A9F-4CB0-8298-F1D5758C1383}" type="datetimeFigureOut">
              <a:rPr lang="en-US" smtClean="0"/>
              <a:t>11/9/2022</a:t>
            </a:fld>
            <a:endParaRPr lang="en-US"/>
          </a:p>
        </p:txBody>
      </p:sp>
      <p:sp>
        <p:nvSpPr>
          <p:cNvPr id="5" name="Espace réservé du pied de page 4"/>
          <p:cNvSpPr>
            <a:spLocks noGrp="1"/>
          </p:cNvSpPr>
          <p:nvPr>
            <p:ph type="ftr" sz="quarter" idx="11"/>
          </p:nvPr>
        </p:nvSpPr>
        <p:spPr/>
        <p:txBody>
          <a:bodyPr/>
          <a:lstStyle/>
          <a:p>
            <a:endParaRPr lang="en-US"/>
          </a:p>
        </p:txBody>
      </p:sp>
      <p:sp>
        <p:nvSpPr>
          <p:cNvPr id="6" name="Espace réservé du numéro de diapositive 5"/>
          <p:cNvSpPr>
            <a:spLocks noGrp="1"/>
          </p:cNvSpPr>
          <p:nvPr>
            <p:ph type="sldNum" sz="quarter" idx="12"/>
          </p:nvPr>
        </p:nvSpPr>
        <p:spPr/>
        <p:txBody>
          <a:bodyPr/>
          <a:lstStyle/>
          <a:p>
            <a:fld id="{ED0657E3-CF94-4AB0-A528-86047F36CEDB}" type="slidenum">
              <a:rPr lang="en-US" smtClean="0"/>
              <a:t>‹N°›</a:t>
            </a:fld>
            <a:endParaRPr lang="en-US"/>
          </a:p>
        </p:txBody>
      </p:sp>
    </p:spTree>
    <p:extLst>
      <p:ext uri="{BB962C8B-B14F-4D97-AF65-F5344CB8AC3E}">
        <p14:creationId xmlns:p14="http://schemas.microsoft.com/office/powerpoint/2010/main" val="41270964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en-US"/>
          </a:p>
        </p:txBody>
      </p:sp>
      <p:sp>
        <p:nvSpPr>
          <p:cNvPr id="3" name="Espace réservé du contenu 2"/>
          <p:cNvSpPr>
            <a:spLocks noGrp="1"/>
          </p:cNvSpPr>
          <p:nvPr>
            <p:ph sz="half" idx="1"/>
          </p:nvPr>
        </p:nvSpPr>
        <p:spPr>
          <a:xfrm>
            <a:off x="838200" y="1825625"/>
            <a:ext cx="5181600" cy="435133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4" name="Espace réservé du contenu 3"/>
          <p:cNvSpPr>
            <a:spLocks noGrp="1"/>
          </p:cNvSpPr>
          <p:nvPr>
            <p:ph sz="half" idx="2"/>
          </p:nvPr>
        </p:nvSpPr>
        <p:spPr>
          <a:xfrm>
            <a:off x="6172200" y="1825625"/>
            <a:ext cx="5181600" cy="435133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5" name="Espace réservé de la date 4"/>
          <p:cNvSpPr>
            <a:spLocks noGrp="1"/>
          </p:cNvSpPr>
          <p:nvPr>
            <p:ph type="dt" sz="half" idx="10"/>
          </p:nvPr>
        </p:nvSpPr>
        <p:spPr/>
        <p:txBody>
          <a:bodyPr/>
          <a:lstStyle/>
          <a:p>
            <a:fld id="{5AC705FB-7A9F-4CB0-8298-F1D5758C1383}" type="datetimeFigureOut">
              <a:rPr lang="en-US" smtClean="0"/>
              <a:t>11/9/2022</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ED0657E3-CF94-4AB0-A528-86047F36CEDB}" type="slidenum">
              <a:rPr lang="en-US" smtClean="0"/>
              <a:t>‹N°›</a:t>
            </a:fld>
            <a:endParaRPr lang="en-US"/>
          </a:p>
        </p:txBody>
      </p:sp>
    </p:spTree>
    <p:extLst>
      <p:ext uri="{BB962C8B-B14F-4D97-AF65-F5344CB8AC3E}">
        <p14:creationId xmlns:p14="http://schemas.microsoft.com/office/powerpoint/2010/main" val="3775679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smtClean="0"/>
              <a:t>Modifiez le style du titre</a:t>
            </a:r>
            <a:endParaRPr lang="en-US"/>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7" name="Espace réservé de la date 6"/>
          <p:cNvSpPr>
            <a:spLocks noGrp="1"/>
          </p:cNvSpPr>
          <p:nvPr>
            <p:ph type="dt" sz="half" idx="10"/>
          </p:nvPr>
        </p:nvSpPr>
        <p:spPr/>
        <p:txBody>
          <a:bodyPr/>
          <a:lstStyle/>
          <a:p>
            <a:fld id="{5AC705FB-7A9F-4CB0-8298-F1D5758C1383}" type="datetimeFigureOut">
              <a:rPr lang="en-US" smtClean="0"/>
              <a:t>11/9/2022</a:t>
            </a:fld>
            <a:endParaRPr lang="en-US"/>
          </a:p>
        </p:txBody>
      </p:sp>
      <p:sp>
        <p:nvSpPr>
          <p:cNvPr id="8" name="Espace réservé du pied de page 7"/>
          <p:cNvSpPr>
            <a:spLocks noGrp="1"/>
          </p:cNvSpPr>
          <p:nvPr>
            <p:ph type="ftr" sz="quarter" idx="11"/>
          </p:nvPr>
        </p:nvSpPr>
        <p:spPr/>
        <p:txBody>
          <a:bodyPr/>
          <a:lstStyle/>
          <a:p>
            <a:endParaRPr lang="en-US"/>
          </a:p>
        </p:txBody>
      </p:sp>
      <p:sp>
        <p:nvSpPr>
          <p:cNvPr id="9" name="Espace réservé du numéro de diapositive 8"/>
          <p:cNvSpPr>
            <a:spLocks noGrp="1"/>
          </p:cNvSpPr>
          <p:nvPr>
            <p:ph type="sldNum" sz="quarter" idx="12"/>
          </p:nvPr>
        </p:nvSpPr>
        <p:spPr/>
        <p:txBody>
          <a:bodyPr/>
          <a:lstStyle/>
          <a:p>
            <a:fld id="{ED0657E3-CF94-4AB0-A528-86047F36CEDB}" type="slidenum">
              <a:rPr lang="en-US" smtClean="0"/>
              <a:t>‹N°›</a:t>
            </a:fld>
            <a:endParaRPr lang="en-US"/>
          </a:p>
        </p:txBody>
      </p:sp>
    </p:spTree>
    <p:extLst>
      <p:ext uri="{BB962C8B-B14F-4D97-AF65-F5344CB8AC3E}">
        <p14:creationId xmlns:p14="http://schemas.microsoft.com/office/powerpoint/2010/main" val="2652738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en-US"/>
          </a:p>
        </p:txBody>
      </p:sp>
      <p:sp>
        <p:nvSpPr>
          <p:cNvPr id="3" name="Espace réservé de la date 2"/>
          <p:cNvSpPr>
            <a:spLocks noGrp="1"/>
          </p:cNvSpPr>
          <p:nvPr>
            <p:ph type="dt" sz="half" idx="10"/>
          </p:nvPr>
        </p:nvSpPr>
        <p:spPr/>
        <p:txBody>
          <a:bodyPr/>
          <a:lstStyle/>
          <a:p>
            <a:fld id="{5AC705FB-7A9F-4CB0-8298-F1D5758C1383}" type="datetimeFigureOut">
              <a:rPr lang="en-US" smtClean="0"/>
              <a:t>11/9/2022</a:t>
            </a:fld>
            <a:endParaRPr lang="en-US"/>
          </a:p>
        </p:txBody>
      </p:sp>
      <p:sp>
        <p:nvSpPr>
          <p:cNvPr id="4" name="Espace réservé du pied de page 3"/>
          <p:cNvSpPr>
            <a:spLocks noGrp="1"/>
          </p:cNvSpPr>
          <p:nvPr>
            <p:ph type="ftr" sz="quarter" idx="11"/>
          </p:nvPr>
        </p:nvSpPr>
        <p:spPr/>
        <p:txBody>
          <a:bodyPr/>
          <a:lstStyle/>
          <a:p>
            <a:endParaRPr lang="en-US"/>
          </a:p>
        </p:txBody>
      </p:sp>
      <p:sp>
        <p:nvSpPr>
          <p:cNvPr id="5" name="Espace réservé du numéro de diapositive 4"/>
          <p:cNvSpPr>
            <a:spLocks noGrp="1"/>
          </p:cNvSpPr>
          <p:nvPr>
            <p:ph type="sldNum" sz="quarter" idx="12"/>
          </p:nvPr>
        </p:nvSpPr>
        <p:spPr/>
        <p:txBody>
          <a:bodyPr/>
          <a:lstStyle/>
          <a:p>
            <a:fld id="{ED0657E3-CF94-4AB0-A528-86047F36CEDB}" type="slidenum">
              <a:rPr lang="en-US" smtClean="0"/>
              <a:t>‹N°›</a:t>
            </a:fld>
            <a:endParaRPr lang="en-US"/>
          </a:p>
        </p:txBody>
      </p:sp>
    </p:spTree>
    <p:extLst>
      <p:ext uri="{BB962C8B-B14F-4D97-AF65-F5344CB8AC3E}">
        <p14:creationId xmlns:p14="http://schemas.microsoft.com/office/powerpoint/2010/main" val="37628282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5AC705FB-7A9F-4CB0-8298-F1D5758C1383}" type="datetimeFigureOut">
              <a:rPr lang="en-US" smtClean="0"/>
              <a:t>11/9/2022</a:t>
            </a:fld>
            <a:endParaRPr lang="en-US"/>
          </a:p>
        </p:txBody>
      </p:sp>
      <p:sp>
        <p:nvSpPr>
          <p:cNvPr id="3" name="Espace réservé du pied de page 2"/>
          <p:cNvSpPr>
            <a:spLocks noGrp="1"/>
          </p:cNvSpPr>
          <p:nvPr>
            <p:ph type="ftr" sz="quarter" idx="11"/>
          </p:nvPr>
        </p:nvSpPr>
        <p:spPr/>
        <p:txBody>
          <a:bodyPr/>
          <a:lstStyle/>
          <a:p>
            <a:endParaRPr lang="en-US"/>
          </a:p>
        </p:txBody>
      </p:sp>
      <p:sp>
        <p:nvSpPr>
          <p:cNvPr id="4" name="Espace réservé du numéro de diapositive 3"/>
          <p:cNvSpPr>
            <a:spLocks noGrp="1"/>
          </p:cNvSpPr>
          <p:nvPr>
            <p:ph type="sldNum" sz="quarter" idx="12"/>
          </p:nvPr>
        </p:nvSpPr>
        <p:spPr/>
        <p:txBody>
          <a:bodyPr/>
          <a:lstStyle/>
          <a:p>
            <a:fld id="{ED0657E3-CF94-4AB0-A528-86047F36CEDB}" type="slidenum">
              <a:rPr lang="en-US" smtClean="0"/>
              <a:t>‹N°›</a:t>
            </a:fld>
            <a:endParaRPr lang="en-US"/>
          </a:p>
        </p:txBody>
      </p:sp>
    </p:spTree>
    <p:extLst>
      <p:ext uri="{BB962C8B-B14F-4D97-AF65-F5344CB8AC3E}">
        <p14:creationId xmlns:p14="http://schemas.microsoft.com/office/powerpoint/2010/main" val="11859983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en-US"/>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Espace réservé de la date 4"/>
          <p:cNvSpPr>
            <a:spLocks noGrp="1"/>
          </p:cNvSpPr>
          <p:nvPr>
            <p:ph type="dt" sz="half" idx="10"/>
          </p:nvPr>
        </p:nvSpPr>
        <p:spPr/>
        <p:txBody>
          <a:bodyPr/>
          <a:lstStyle/>
          <a:p>
            <a:fld id="{5AC705FB-7A9F-4CB0-8298-F1D5758C1383}" type="datetimeFigureOut">
              <a:rPr lang="en-US" smtClean="0"/>
              <a:t>11/9/2022</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ED0657E3-CF94-4AB0-A528-86047F36CEDB}" type="slidenum">
              <a:rPr lang="en-US" smtClean="0"/>
              <a:t>‹N°›</a:t>
            </a:fld>
            <a:endParaRPr lang="en-US"/>
          </a:p>
        </p:txBody>
      </p:sp>
    </p:spTree>
    <p:extLst>
      <p:ext uri="{BB962C8B-B14F-4D97-AF65-F5344CB8AC3E}">
        <p14:creationId xmlns:p14="http://schemas.microsoft.com/office/powerpoint/2010/main" val="13592022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en-US"/>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Espace réservé de la date 4"/>
          <p:cNvSpPr>
            <a:spLocks noGrp="1"/>
          </p:cNvSpPr>
          <p:nvPr>
            <p:ph type="dt" sz="half" idx="10"/>
          </p:nvPr>
        </p:nvSpPr>
        <p:spPr/>
        <p:txBody>
          <a:bodyPr/>
          <a:lstStyle/>
          <a:p>
            <a:fld id="{5AC705FB-7A9F-4CB0-8298-F1D5758C1383}" type="datetimeFigureOut">
              <a:rPr lang="en-US" smtClean="0"/>
              <a:t>11/9/2022</a:t>
            </a:fld>
            <a:endParaRPr lang="en-US"/>
          </a:p>
        </p:txBody>
      </p:sp>
      <p:sp>
        <p:nvSpPr>
          <p:cNvPr id="6" name="Espace réservé du pied de page 5"/>
          <p:cNvSpPr>
            <a:spLocks noGrp="1"/>
          </p:cNvSpPr>
          <p:nvPr>
            <p:ph type="ftr" sz="quarter" idx="11"/>
          </p:nvPr>
        </p:nvSpPr>
        <p:spPr/>
        <p:txBody>
          <a:bodyPr/>
          <a:lstStyle/>
          <a:p>
            <a:endParaRPr lang="en-US"/>
          </a:p>
        </p:txBody>
      </p:sp>
      <p:sp>
        <p:nvSpPr>
          <p:cNvPr id="7" name="Espace réservé du numéro de diapositive 6"/>
          <p:cNvSpPr>
            <a:spLocks noGrp="1"/>
          </p:cNvSpPr>
          <p:nvPr>
            <p:ph type="sldNum" sz="quarter" idx="12"/>
          </p:nvPr>
        </p:nvSpPr>
        <p:spPr/>
        <p:txBody>
          <a:bodyPr/>
          <a:lstStyle/>
          <a:p>
            <a:fld id="{ED0657E3-CF94-4AB0-A528-86047F36CEDB}" type="slidenum">
              <a:rPr lang="en-US" smtClean="0"/>
              <a:t>‹N°›</a:t>
            </a:fld>
            <a:endParaRPr lang="en-US"/>
          </a:p>
        </p:txBody>
      </p:sp>
    </p:spTree>
    <p:extLst>
      <p:ext uri="{BB962C8B-B14F-4D97-AF65-F5344CB8AC3E}">
        <p14:creationId xmlns:p14="http://schemas.microsoft.com/office/powerpoint/2010/main" val="28788035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smtClean="0"/>
              <a:t>Modifiez le style du titre</a:t>
            </a:r>
            <a:endParaRPr lang="en-US"/>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C705FB-7A9F-4CB0-8298-F1D5758C1383}" type="datetimeFigureOut">
              <a:rPr lang="en-US" smtClean="0"/>
              <a:t>11/9/2022</a:t>
            </a:fld>
            <a:endParaRPr lang="en-US"/>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D0657E3-CF94-4AB0-A528-86047F36CEDB}" type="slidenum">
              <a:rPr lang="en-US" smtClean="0"/>
              <a:t>‹N°›</a:t>
            </a:fld>
            <a:endParaRPr lang="en-US"/>
          </a:p>
        </p:txBody>
      </p:sp>
    </p:spTree>
    <p:extLst>
      <p:ext uri="{BB962C8B-B14F-4D97-AF65-F5344CB8AC3E}">
        <p14:creationId xmlns:p14="http://schemas.microsoft.com/office/powerpoint/2010/main" val="23383306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emf"/><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image" Target="../media/image43.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458685" y="1971448"/>
            <a:ext cx="9144000" cy="2387600"/>
          </a:xfrm>
        </p:spPr>
        <p:txBody>
          <a:bodyPr/>
          <a:lstStyle/>
          <a:p>
            <a:r>
              <a:rPr lang="fr-FR" dirty="0"/>
              <a:t>FREINAGE</a:t>
            </a:r>
            <a:br>
              <a:rPr lang="fr-FR" dirty="0"/>
            </a:br>
            <a:endParaRPr lang="en-US" dirty="0"/>
          </a:p>
        </p:txBody>
      </p:sp>
    </p:spTree>
    <p:extLst>
      <p:ext uri="{BB962C8B-B14F-4D97-AF65-F5344CB8AC3E}">
        <p14:creationId xmlns:p14="http://schemas.microsoft.com/office/powerpoint/2010/main" val="49049697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5174246" y="2614976"/>
            <a:ext cx="5624384" cy="3794568"/>
          </a:xfrm>
          <a:prstGeom prst="rect">
            <a:avLst/>
          </a:prstGeom>
        </p:spPr>
        <p:style>
          <a:lnRef idx="2">
            <a:schemeClr val="accent2"/>
          </a:lnRef>
          <a:fillRef idx="1">
            <a:schemeClr val="lt1"/>
          </a:fillRef>
          <a:effectRef idx="0">
            <a:schemeClr val="accent2"/>
          </a:effectRef>
          <a:fontRef idx="minor">
            <a:schemeClr val="dk1"/>
          </a:fontRef>
        </p:style>
      </p:pic>
      <p:sp>
        <p:nvSpPr>
          <p:cNvPr id="8" name="Rectangle 7"/>
          <p:cNvSpPr/>
          <p:nvPr/>
        </p:nvSpPr>
        <p:spPr>
          <a:xfrm>
            <a:off x="631371" y="3111864"/>
            <a:ext cx="3918858" cy="230832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G optimal 	</a:t>
            </a:r>
          </a:p>
          <a:p>
            <a:r>
              <a:rPr lang="fr-FR" dirty="0" smtClean="0"/>
              <a:t>si G = 100 % la roue est bloquée </a:t>
            </a:r>
          </a:p>
          <a:p>
            <a:r>
              <a:rPr lang="fr-FR" dirty="0" smtClean="0"/>
              <a:t>si G = 0 % la roue est libre </a:t>
            </a:r>
          </a:p>
          <a:p>
            <a:r>
              <a:rPr lang="fr-FR" dirty="0" smtClean="0"/>
              <a:t>si G = optimum f = maxi </a:t>
            </a:r>
          </a:p>
          <a:p>
            <a:r>
              <a:rPr lang="fr-FR" dirty="0" smtClean="0"/>
              <a:t>Quelques valeurs de G optimum :</a:t>
            </a:r>
          </a:p>
          <a:p>
            <a:r>
              <a:rPr lang="fr-FR" dirty="0" smtClean="0"/>
              <a:t>A300= 15 % </a:t>
            </a:r>
          </a:p>
          <a:p>
            <a:r>
              <a:rPr lang="fr-FR" dirty="0" smtClean="0"/>
              <a:t>A320 = 13 % </a:t>
            </a:r>
          </a:p>
          <a:p>
            <a:r>
              <a:rPr lang="fr-FR" dirty="0" smtClean="0"/>
              <a:t>A330= 11 %</a:t>
            </a:r>
            <a:endParaRPr lang="fr-FR" dirty="0"/>
          </a:p>
        </p:txBody>
      </p:sp>
      <p:sp>
        <p:nvSpPr>
          <p:cNvPr id="3" name="Rectangle 2"/>
          <p:cNvSpPr/>
          <p:nvPr/>
        </p:nvSpPr>
        <p:spPr>
          <a:xfrm>
            <a:off x="631371" y="1244608"/>
            <a:ext cx="10613572" cy="369332"/>
          </a:xfrm>
          <a:prstGeom prst="rect">
            <a:avLst/>
          </a:prstGeom>
        </p:spPr>
        <p:txBody>
          <a:bodyPr wrap="square">
            <a:spAutoFit/>
          </a:bodyPr>
          <a:lstStyle/>
          <a:p>
            <a:pPr marL="10795" marR="8890" algn="just">
              <a:spcAft>
                <a:spcPts val="245"/>
              </a:spcAft>
            </a:pPr>
            <a:r>
              <a:rPr lang="fr-FR" dirty="0">
                <a:solidFill>
                  <a:srgbClr val="000000"/>
                </a:solidFill>
                <a:latin typeface="Times New Roman" panose="02020603050405020304" pitchFamily="18" charset="0"/>
                <a:ea typeface="Times New Roman" panose="02020603050405020304" pitchFamily="18" charset="0"/>
              </a:rPr>
              <a:t>Le couple de freinage entraîne une variation de la vitesse angulaire de la roue, c'est le glissement.</a:t>
            </a:r>
            <a:endParaRPr lang="en-US" dirty="0">
              <a:solidFill>
                <a:srgbClr val="000000"/>
              </a:solidFill>
              <a:latin typeface="Times New Roman" panose="02020603050405020304" pitchFamily="18" charset="0"/>
              <a:ea typeface="Times New Roman" panose="02020603050405020304" pitchFamily="18" charset="0"/>
            </a:endParaRPr>
          </a:p>
        </p:txBody>
      </p:sp>
      <mc:AlternateContent xmlns:mc="http://schemas.openxmlformats.org/markup-compatibility/2006" xmlns:a14="http://schemas.microsoft.com/office/drawing/2010/main">
        <mc:Choice Requires="a14">
          <p:sp>
            <p:nvSpPr>
              <p:cNvPr id="6" name="ZoneTexte 5"/>
              <p:cNvSpPr txBox="1"/>
              <p:nvPr/>
            </p:nvSpPr>
            <p:spPr>
              <a:xfrm>
                <a:off x="798771" y="1688874"/>
                <a:ext cx="1792029" cy="692947"/>
              </a:xfrm>
              <a:prstGeom prst="rect">
                <a:avLst/>
              </a:prstGeom>
            </p:spPr>
            <p:style>
              <a:lnRef idx="2">
                <a:schemeClr val="accent2"/>
              </a:lnRef>
              <a:fillRef idx="1">
                <a:schemeClr val="lt1"/>
              </a:fillRef>
              <a:effectRef idx="0">
                <a:schemeClr val="accent2"/>
              </a:effectRef>
              <a:fontRef idx="minor">
                <a:schemeClr val="dk1"/>
              </a:fontRef>
            </p:style>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fr-FR" sz="2400" b="0" i="1" smtClean="0">
                          <a:latin typeface="Cambria Math" panose="02040503050406030204" pitchFamily="18" charset="0"/>
                        </a:rPr>
                        <m:t>𝐺</m:t>
                      </m:r>
                      <m:r>
                        <a:rPr lang="fr-FR" sz="2400" b="0" i="1" smtClean="0">
                          <a:latin typeface="Cambria Math" panose="02040503050406030204" pitchFamily="18" charset="0"/>
                        </a:rPr>
                        <m:t>=</m:t>
                      </m:r>
                      <m:f>
                        <m:fPr>
                          <m:ctrlPr>
                            <a:rPr lang="fr-FR" sz="2400" b="0" i="1" smtClean="0">
                              <a:latin typeface="Cambria Math" panose="02040503050406030204" pitchFamily="18" charset="0"/>
                            </a:rPr>
                          </m:ctrlPr>
                        </m:fPr>
                        <m:num>
                          <m:sSub>
                            <m:sSubPr>
                              <m:ctrlPr>
                                <a:rPr lang="fr-FR" sz="2400" b="0" i="1" smtClean="0">
                                  <a:latin typeface="Cambria Math" panose="02040503050406030204" pitchFamily="18" charset="0"/>
                                </a:rPr>
                              </m:ctrlPr>
                            </m:sSubPr>
                            <m:e>
                              <m:r>
                                <a:rPr lang="fr-FR" sz="2400" b="0" i="1" smtClean="0">
                                  <a:latin typeface="Cambria Math" panose="02040503050406030204" pitchFamily="18" charset="0"/>
                                  <a:ea typeface="Cambria Math" panose="02040503050406030204" pitchFamily="18" charset="0"/>
                                </a:rPr>
                                <m:t>𝜔</m:t>
                              </m:r>
                            </m:e>
                            <m:sub>
                              <m:r>
                                <a:rPr lang="fr-FR" sz="2400" b="0" i="1" smtClean="0">
                                  <a:latin typeface="Cambria Math" panose="02040503050406030204" pitchFamily="18" charset="0"/>
                                </a:rPr>
                                <m:t>𝐿</m:t>
                              </m:r>
                            </m:sub>
                          </m:sSub>
                          <m:r>
                            <a:rPr lang="fr-FR" sz="2400" b="0" i="1" smtClean="0">
                              <a:latin typeface="Cambria Math" panose="02040503050406030204" pitchFamily="18" charset="0"/>
                            </a:rPr>
                            <m:t>−</m:t>
                          </m:r>
                          <m:sSub>
                            <m:sSubPr>
                              <m:ctrlPr>
                                <a:rPr lang="fr-FR" sz="2400" i="1">
                                  <a:latin typeface="Cambria Math" panose="02040503050406030204" pitchFamily="18" charset="0"/>
                                </a:rPr>
                              </m:ctrlPr>
                            </m:sSubPr>
                            <m:e>
                              <m:r>
                                <a:rPr lang="fr-FR" sz="2400" i="1">
                                  <a:latin typeface="Cambria Math" panose="02040503050406030204" pitchFamily="18" charset="0"/>
                                  <a:ea typeface="Cambria Math" panose="02040503050406030204" pitchFamily="18" charset="0"/>
                                </a:rPr>
                                <m:t>𝜔</m:t>
                              </m:r>
                            </m:e>
                            <m:sub>
                              <m:r>
                                <a:rPr lang="fr-FR" sz="2400" b="0" i="1" smtClean="0">
                                  <a:latin typeface="Cambria Math" panose="02040503050406030204" pitchFamily="18" charset="0"/>
                                </a:rPr>
                                <m:t>𝐹</m:t>
                              </m:r>
                            </m:sub>
                          </m:sSub>
                        </m:num>
                        <m:den>
                          <m:sSub>
                            <m:sSubPr>
                              <m:ctrlPr>
                                <a:rPr lang="fr-FR" sz="2400" i="1">
                                  <a:latin typeface="Cambria Math" panose="02040503050406030204" pitchFamily="18" charset="0"/>
                                </a:rPr>
                              </m:ctrlPr>
                            </m:sSubPr>
                            <m:e>
                              <m:r>
                                <a:rPr lang="fr-FR" sz="2400" i="1">
                                  <a:latin typeface="Cambria Math" panose="02040503050406030204" pitchFamily="18" charset="0"/>
                                  <a:ea typeface="Cambria Math" panose="02040503050406030204" pitchFamily="18" charset="0"/>
                                </a:rPr>
                                <m:t>𝜔</m:t>
                              </m:r>
                            </m:e>
                            <m:sub>
                              <m:r>
                                <a:rPr lang="fr-FR" sz="2400" i="1">
                                  <a:latin typeface="Cambria Math" panose="02040503050406030204" pitchFamily="18" charset="0"/>
                                </a:rPr>
                                <m:t>𝐿</m:t>
                              </m:r>
                            </m:sub>
                          </m:sSub>
                        </m:den>
                      </m:f>
                    </m:oMath>
                  </m:oMathPara>
                </a14:m>
                <a:endParaRPr lang="en-US" sz="2400" dirty="0"/>
              </a:p>
            </p:txBody>
          </p:sp>
        </mc:Choice>
        <mc:Fallback xmlns="">
          <p:sp>
            <p:nvSpPr>
              <p:cNvPr id="6" name="ZoneTexte 5"/>
              <p:cNvSpPr txBox="1">
                <a:spLocks noRot="1" noChangeAspect="1" noMove="1" noResize="1" noEditPoints="1" noAdjustHandles="1" noChangeArrowheads="1" noChangeShapeType="1" noTextEdit="1"/>
              </p:cNvSpPr>
              <p:nvPr/>
            </p:nvSpPr>
            <p:spPr>
              <a:xfrm>
                <a:off x="798771" y="1688874"/>
                <a:ext cx="1792029" cy="692947"/>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Rectangle 6"/>
              <p:cNvSpPr/>
              <p:nvPr/>
            </p:nvSpPr>
            <p:spPr>
              <a:xfrm>
                <a:off x="3159752" y="1613940"/>
                <a:ext cx="3723135" cy="36933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
                        <m:sSubPr>
                          <m:ctrlPr>
                            <a:rPr lang="fr-FR" i="1" smtClean="0">
                              <a:latin typeface="Cambria Math" panose="02040503050406030204" pitchFamily="18" charset="0"/>
                            </a:rPr>
                          </m:ctrlPr>
                        </m:sSubPr>
                        <m:e>
                          <m:r>
                            <a:rPr lang="fr-FR" i="1">
                              <a:latin typeface="Cambria Math" panose="02040503050406030204" pitchFamily="18" charset="0"/>
                              <a:ea typeface="Cambria Math" panose="02040503050406030204" pitchFamily="18" charset="0"/>
                            </a:rPr>
                            <m:t>𝜔</m:t>
                          </m:r>
                        </m:e>
                        <m:sub>
                          <m:r>
                            <a:rPr lang="fr-FR" i="1">
                              <a:latin typeface="Cambria Math" panose="02040503050406030204" pitchFamily="18" charset="0"/>
                            </a:rPr>
                            <m:t>𝐿</m:t>
                          </m:r>
                        </m:sub>
                      </m:sSub>
                      <m:r>
                        <a:rPr lang="fr-FR" b="0" i="1" smtClean="0">
                          <a:latin typeface="Cambria Math" panose="02040503050406030204" pitchFamily="18" charset="0"/>
                        </a:rPr>
                        <m:t>=</m:t>
                      </m:r>
                      <m:r>
                        <a:rPr lang="fr-FR" b="0" i="1" smtClean="0">
                          <a:latin typeface="Cambria Math" panose="02040503050406030204" pitchFamily="18" charset="0"/>
                        </a:rPr>
                        <m:t>𝑣𝑖𝑡𝑒𝑠𝑠𝑒</m:t>
                      </m:r>
                      <m:r>
                        <a:rPr lang="fr-FR" b="0" i="1" smtClean="0">
                          <a:latin typeface="Cambria Math" panose="02040503050406030204" pitchFamily="18" charset="0"/>
                        </a:rPr>
                        <m:t> </m:t>
                      </m:r>
                      <m:r>
                        <a:rPr lang="fr-FR" b="0" i="1" smtClean="0">
                          <a:latin typeface="Cambria Math" panose="02040503050406030204" pitchFamily="18" charset="0"/>
                        </a:rPr>
                        <m:t>𝑎𝑛𝑔𝑢𝑙𝑎𝑖𝑟𝑒</m:t>
                      </m:r>
                      <m:r>
                        <a:rPr lang="fr-FR" b="0" i="1" smtClean="0">
                          <a:latin typeface="Cambria Math" panose="02040503050406030204" pitchFamily="18" charset="0"/>
                        </a:rPr>
                        <m:t> </m:t>
                      </m:r>
                      <m:r>
                        <a:rPr lang="fr-FR" b="0" i="1" smtClean="0">
                          <a:latin typeface="Cambria Math" panose="02040503050406030204" pitchFamily="18" charset="0"/>
                        </a:rPr>
                        <m:t>𝑟𝑜𝑢𝑒</m:t>
                      </m:r>
                      <m:r>
                        <a:rPr lang="fr-FR" b="0" i="1" smtClean="0">
                          <a:latin typeface="Cambria Math" panose="02040503050406030204" pitchFamily="18" charset="0"/>
                        </a:rPr>
                        <m:t> </m:t>
                      </m:r>
                      <m:r>
                        <a:rPr lang="fr-FR" b="0" i="1" smtClean="0">
                          <a:latin typeface="Cambria Math" panose="02040503050406030204" pitchFamily="18" charset="0"/>
                        </a:rPr>
                        <m:t>𝑙𝑖𝑏𝑟𝑒</m:t>
                      </m:r>
                    </m:oMath>
                  </m:oMathPara>
                </a14:m>
                <a:endParaRPr lang="en-US" dirty="0"/>
              </a:p>
            </p:txBody>
          </p:sp>
        </mc:Choice>
        <mc:Fallback xmlns="">
          <p:sp>
            <p:nvSpPr>
              <p:cNvPr id="7" name="Rectangle 6"/>
              <p:cNvSpPr>
                <a:spLocks noRot="1" noChangeAspect="1" noMove="1" noResize="1" noEditPoints="1" noAdjustHandles="1" noChangeArrowheads="1" noChangeShapeType="1" noTextEdit="1"/>
              </p:cNvSpPr>
              <p:nvPr/>
            </p:nvSpPr>
            <p:spPr>
              <a:xfrm>
                <a:off x="3159752" y="1613940"/>
                <a:ext cx="3723135" cy="369332"/>
              </a:xfrm>
              <a:prstGeom prst="rect">
                <a:avLst/>
              </a:prstGeom>
              <a:blipFill>
                <a:blip r:embed="rId4"/>
                <a:stretch>
                  <a:fillRect b="-1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Rectangle 8"/>
              <p:cNvSpPr/>
              <p:nvPr/>
            </p:nvSpPr>
            <p:spPr>
              <a:xfrm>
                <a:off x="3218390" y="2027540"/>
                <a:ext cx="3911712" cy="369332"/>
              </a:xfrm>
              <a:prstGeom prst="rect">
                <a:avLst/>
              </a:prstGeom>
            </p:spPr>
            <p:txBody>
              <a:bodyPr wrap="none">
                <a:spAutoFit/>
              </a:bodyPr>
              <a:lstStyle/>
              <a:p>
                <a:pPr algn="just"/>
                <a14:m>
                  <m:oMathPara xmlns:m="http://schemas.openxmlformats.org/officeDocument/2006/math">
                    <m:oMathParaPr>
                      <m:jc m:val="centerGroup"/>
                    </m:oMathParaPr>
                    <m:oMath xmlns:m="http://schemas.openxmlformats.org/officeDocument/2006/math">
                      <m:sSub>
                        <m:sSubPr>
                          <m:ctrlPr>
                            <a:rPr lang="fr-FR" i="1" smtClean="0">
                              <a:latin typeface="Cambria Math" panose="02040503050406030204" pitchFamily="18" charset="0"/>
                            </a:rPr>
                          </m:ctrlPr>
                        </m:sSubPr>
                        <m:e>
                          <m:r>
                            <a:rPr lang="fr-FR" i="1">
                              <a:latin typeface="Cambria Math" panose="02040503050406030204" pitchFamily="18" charset="0"/>
                              <a:ea typeface="Cambria Math" panose="02040503050406030204" pitchFamily="18" charset="0"/>
                            </a:rPr>
                            <m:t>𝜔</m:t>
                          </m:r>
                        </m:e>
                        <m:sub>
                          <m:r>
                            <a:rPr lang="fr-FR" b="0" i="1" smtClean="0">
                              <a:latin typeface="Cambria Math" panose="02040503050406030204" pitchFamily="18" charset="0"/>
                            </a:rPr>
                            <m:t>𝐹</m:t>
                          </m:r>
                        </m:sub>
                      </m:sSub>
                      <m:r>
                        <a:rPr lang="fr-FR" b="0" i="1" smtClean="0">
                          <a:latin typeface="Cambria Math" panose="02040503050406030204" pitchFamily="18" charset="0"/>
                        </a:rPr>
                        <m:t>=</m:t>
                      </m:r>
                      <m:r>
                        <a:rPr lang="fr-FR" b="0" i="1" smtClean="0">
                          <a:latin typeface="Cambria Math" panose="02040503050406030204" pitchFamily="18" charset="0"/>
                        </a:rPr>
                        <m:t>𝑣𝑖𝑡𝑒𝑠𝑠𝑒</m:t>
                      </m:r>
                      <m:r>
                        <a:rPr lang="fr-FR" b="0" i="1" smtClean="0">
                          <a:latin typeface="Cambria Math" panose="02040503050406030204" pitchFamily="18" charset="0"/>
                        </a:rPr>
                        <m:t> </m:t>
                      </m:r>
                      <m:r>
                        <a:rPr lang="fr-FR" b="0" i="1" smtClean="0">
                          <a:latin typeface="Cambria Math" panose="02040503050406030204" pitchFamily="18" charset="0"/>
                        </a:rPr>
                        <m:t>𝑎𝑛𝑔𝑢𝑙𝑎𝑖𝑟𝑒</m:t>
                      </m:r>
                      <m:r>
                        <a:rPr lang="fr-FR" b="0" i="1" smtClean="0">
                          <a:latin typeface="Cambria Math" panose="02040503050406030204" pitchFamily="18" charset="0"/>
                        </a:rPr>
                        <m:t> </m:t>
                      </m:r>
                      <m:r>
                        <a:rPr lang="fr-FR" b="0" i="1" smtClean="0">
                          <a:latin typeface="Cambria Math" panose="02040503050406030204" pitchFamily="18" charset="0"/>
                        </a:rPr>
                        <m:t>𝑟𝑜𝑢𝑒</m:t>
                      </m:r>
                      <m:r>
                        <a:rPr lang="fr-FR" b="0" i="1" smtClean="0">
                          <a:latin typeface="Cambria Math" panose="02040503050406030204" pitchFamily="18" charset="0"/>
                        </a:rPr>
                        <m:t> </m:t>
                      </m:r>
                      <m:r>
                        <m:rPr>
                          <m:nor/>
                        </m:rPr>
                        <a:rPr lang="fr-FR" dirty="0"/>
                        <m:t>frein</m:t>
                      </m:r>
                      <m:r>
                        <m:rPr>
                          <m:nor/>
                        </m:rPr>
                        <a:rPr lang="fr-FR" dirty="0"/>
                        <m:t>é</m:t>
                      </m:r>
                      <m:r>
                        <m:rPr>
                          <m:nor/>
                        </m:rPr>
                        <a:rPr lang="fr-FR" dirty="0"/>
                        <m:t>e</m:t>
                      </m:r>
                    </m:oMath>
                  </m:oMathPara>
                </a14:m>
                <a:endParaRPr lang="fr-FR" dirty="0"/>
              </a:p>
            </p:txBody>
          </p:sp>
        </mc:Choice>
        <mc:Fallback xmlns="">
          <p:sp>
            <p:nvSpPr>
              <p:cNvPr id="9" name="Rectangle 8"/>
              <p:cNvSpPr>
                <a:spLocks noRot="1" noChangeAspect="1" noMove="1" noResize="1" noEditPoints="1" noAdjustHandles="1" noChangeArrowheads="1" noChangeShapeType="1" noTextEdit="1"/>
              </p:cNvSpPr>
              <p:nvPr/>
            </p:nvSpPr>
            <p:spPr>
              <a:xfrm>
                <a:off x="3218390" y="2027540"/>
                <a:ext cx="3911712" cy="369332"/>
              </a:xfrm>
              <a:prstGeom prst="rect">
                <a:avLst/>
              </a:prstGeom>
              <a:blipFill>
                <a:blip r:embed="rId5"/>
                <a:stretch>
                  <a:fillRect b="-13333"/>
                </a:stretch>
              </a:blipFill>
            </p:spPr>
            <p:txBody>
              <a:bodyPr/>
              <a:lstStyle/>
              <a:p>
                <a:r>
                  <a:rPr lang="en-US">
                    <a:noFill/>
                  </a:rPr>
                  <a:t> </a:t>
                </a:r>
              </a:p>
            </p:txBody>
          </p:sp>
        </mc:Fallback>
      </mc:AlternateContent>
      <p:sp>
        <p:nvSpPr>
          <p:cNvPr id="10" name="Rectangle 9"/>
          <p:cNvSpPr/>
          <p:nvPr/>
        </p:nvSpPr>
        <p:spPr>
          <a:xfrm>
            <a:off x="4736555" y="87868"/>
            <a:ext cx="269445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COEFFICIENT DE FREINAGE</a:t>
            </a:r>
          </a:p>
        </p:txBody>
      </p:sp>
      <p:sp>
        <p:nvSpPr>
          <p:cNvPr id="11" name="Rectangle 10"/>
          <p:cNvSpPr/>
          <p:nvPr/>
        </p:nvSpPr>
        <p:spPr>
          <a:xfrm>
            <a:off x="3635677" y="593028"/>
            <a:ext cx="489621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pPr marL="10795" marR="8890" algn="just">
              <a:spcAft>
                <a:spcPts val="245"/>
              </a:spcAft>
            </a:pPr>
            <a:r>
              <a:rPr lang="fr-FR" b="1" dirty="0" smtClean="0">
                <a:solidFill>
                  <a:srgbClr val="000000"/>
                </a:solidFill>
                <a:latin typeface="Times New Roman" panose="02020603050405020304" pitchFamily="18" charset="0"/>
                <a:ea typeface="Times New Roman" panose="02020603050405020304" pitchFamily="18" charset="0"/>
              </a:rPr>
              <a:t>Paramètres influents: blocage ou non de la roue</a:t>
            </a:r>
            <a:endParaRPr lang="en-US" dirty="0">
              <a:solidFill>
                <a:srgbClr val="000000"/>
              </a:solidFill>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56104494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01384" y="1098188"/>
            <a:ext cx="7941129" cy="42473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il décroît quand le taux de glissement augmente, pour atteindre une valeur nulle quand les roues se bloquent (glissement 100 %). </a:t>
            </a:r>
          </a:p>
          <a:p>
            <a:pPr marL="285750" indent="-285750" algn="just">
              <a:lnSpc>
                <a:spcPct val="150000"/>
              </a:lnSpc>
              <a:buFont typeface="Arial" panose="020B0604020202020204" pitchFamily="34" charset="0"/>
              <a:buChar char="•"/>
            </a:pPr>
            <a:r>
              <a:rPr lang="fr-FR" dirty="0" smtClean="0"/>
              <a:t>Sur sol mouillé le coefficient d'adhérence maxima est quatre fois plus important que le coefficient roue bloquée, pour des vitesses de </a:t>
            </a:r>
            <a:r>
              <a:rPr lang="fr-FR" dirty="0"/>
              <a:t>l</a:t>
            </a:r>
            <a:r>
              <a:rPr lang="fr-FR" dirty="0" smtClean="0"/>
              <a:t>'ordre 40 m/s. </a:t>
            </a:r>
          </a:p>
          <a:p>
            <a:pPr marL="285750" indent="-285750" algn="just">
              <a:lnSpc>
                <a:spcPct val="150000"/>
              </a:lnSpc>
              <a:buFont typeface="Arial" panose="020B0604020202020204" pitchFamily="34" charset="0"/>
              <a:buChar char="•"/>
            </a:pPr>
            <a:r>
              <a:rPr lang="fr-FR" dirty="0" smtClean="0"/>
              <a:t>Une roue bloquée à grande vitesse doit être rapidement relâchée afin que la rotation reprenne  et que la transformation d'énergie s'effectue à l'intérieur du bloc frein, sous peine de destruction totale du pneu.</a:t>
            </a:r>
          </a:p>
          <a:p>
            <a:pPr marL="285750" indent="-285750" algn="just">
              <a:lnSpc>
                <a:spcPct val="150000"/>
              </a:lnSpc>
              <a:buFont typeface="Arial" panose="020B0604020202020204" pitchFamily="34" charset="0"/>
              <a:buChar char="•"/>
            </a:pPr>
            <a:r>
              <a:rPr lang="fr-FR" dirty="0"/>
              <a:t>Les variations du coefficient d'adhérence en freinage montrent l'importance d'un contrôleur de freinage efficace empêchant le blocage de la roue. </a:t>
            </a:r>
          </a:p>
          <a:p>
            <a:pPr marL="285750" indent="-285750" algn="just">
              <a:lnSpc>
                <a:spcPct val="150000"/>
              </a:lnSpc>
              <a:buFont typeface="Arial" panose="020B0604020202020204" pitchFamily="34" charset="0"/>
              <a:buChar char="•"/>
            </a:pPr>
            <a:endParaRPr lang="fr-FR" dirty="0" smtClean="0"/>
          </a:p>
        </p:txBody>
      </p:sp>
      <p:sp>
        <p:nvSpPr>
          <p:cNvPr id="11" name="Rectangle 10"/>
          <p:cNvSpPr/>
          <p:nvPr/>
        </p:nvSpPr>
        <p:spPr>
          <a:xfrm>
            <a:off x="462642" y="3455350"/>
            <a:ext cx="10482942" cy="369332"/>
          </a:xfrm>
          <a:prstGeom prst="rect">
            <a:avLst/>
          </a:prstGeom>
        </p:spPr>
        <p:txBody>
          <a:bodyPr wrap="square">
            <a:spAutoFit/>
          </a:bodyPr>
          <a:lstStyle/>
          <a:p>
            <a:r>
              <a:rPr lang="fr-FR" dirty="0" smtClean="0"/>
              <a:t> </a:t>
            </a:r>
          </a:p>
        </p:txBody>
      </p:sp>
      <p:sp>
        <p:nvSpPr>
          <p:cNvPr id="10" name="Rectangle 9"/>
          <p:cNvSpPr/>
          <p:nvPr/>
        </p:nvSpPr>
        <p:spPr>
          <a:xfrm>
            <a:off x="4736555" y="87868"/>
            <a:ext cx="269445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COEFFICIENT DE FREINAGE</a:t>
            </a:r>
          </a:p>
        </p:txBody>
      </p:sp>
      <p:sp>
        <p:nvSpPr>
          <p:cNvPr id="12" name="Rectangle 11"/>
          <p:cNvSpPr/>
          <p:nvPr/>
        </p:nvSpPr>
        <p:spPr>
          <a:xfrm>
            <a:off x="3635677" y="593028"/>
            <a:ext cx="489621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pPr marL="10795" marR="8890" algn="just">
              <a:spcAft>
                <a:spcPts val="245"/>
              </a:spcAft>
            </a:pPr>
            <a:r>
              <a:rPr lang="fr-FR" b="1" dirty="0" smtClean="0">
                <a:solidFill>
                  <a:srgbClr val="000000"/>
                </a:solidFill>
                <a:latin typeface="Times New Roman" panose="02020603050405020304" pitchFamily="18" charset="0"/>
                <a:ea typeface="Times New Roman" panose="02020603050405020304" pitchFamily="18" charset="0"/>
              </a:rPr>
              <a:t>Paramètres influents: blocage ou non de la roue</a:t>
            </a:r>
            <a:endParaRPr lang="en-US" dirty="0">
              <a:solidFill>
                <a:srgbClr val="000000"/>
              </a:solidFill>
              <a:latin typeface="Times New Roman" panose="02020603050405020304" pitchFamily="18" charset="0"/>
              <a:ea typeface="Times New Roman" panose="02020603050405020304" pitchFamily="18" charset="0"/>
            </a:endParaRPr>
          </a:p>
        </p:txBody>
      </p:sp>
      <p:pic>
        <p:nvPicPr>
          <p:cNvPr id="7" name="Espace réservé du contenu 3"/>
          <p:cNvPicPr>
            <a:picLocks noGrp="1" noChangeAspect="1"/>
          </p:cNvPicPr>
          <p:nvPr>
            <p:ph idx="1"/>
          </p:nvPr>
        </p:nvPicPr>
        <p:blipFill>
          <a:blip r:embed="rId2"/>
          <a:stretch>
            <a:fillRect/>
          </a:stretch>
        </p:blipFill>
        <p:spPr>
          <a:xfrm>
            <a:off x="8251371" y="1661700"/>
            <a:ext cx="3722916" cy="2511716"/>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142720384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p:cNvPicPr>
            <a:picLocks noChangeAspect="1"/>
          </p:cNvPicPr>
          <p:nvPr/>
        </p:nvPicPr>
        <p:blipFill>
          <a:blip r:embed="rId2"/>
          <a:stretch>
            <a:fillRect/>
          </a:stretch>
        </p:blipFill>
        <p:spPr>
          <a:xfrm>
            <a:off x="3331029" y="612085"/>
            <a:ext cx="5558496" cy="3693319"/>
          </a:xfrm>
          <a:prstGeom prst="rect">
            <a:avLst/>
          </a:prstGeom>
        </p:spPr>
        <p:style>
          <a:lnRef idx="2">
            <a:schemeClr val="accent2"/>
          </a:lnRef>
          <a:fillRef idx="1">
            <a:schemeClr val="lt1"/>
          </a:fillRef>
          <a:effectRef idx="0">
            <a:schemeClr val="accent2"/>
          </a:effectRef>
          <a:fontRef idx="minor">
            <a:schemeClr val="dk1"/>
          </a:fontRef>
        </p:style>
      </p:pic>
      <p:pic>
        <p:nvPicPr>
          <p:cNvPr id="6" name="Espace réservé du contenu 3"/>
          <p:cNvPicPr>
            <a:picLocks noChangeAspect="1"/>
          </p:cNvPicPr>
          <p:nvPr/>
        </p:nvPicPr>
        <p:blipFill rotWithShape="1">
          <a:blip r:embed="rId3"/>
          <a:srcRect l="6283" t="-1000" r="34053" b="93256"/>
          <a:stretch/>
        </p:blipFill>
        <p:spPr>
          <a:xfrm>
            <a:off x="2980634" y="144102"/>
            <a:ext cx="6259286" cy="337458"/>
          </a:xfrm>
          <a:prstGeom prst="rect">
            <a:avLst/>
          </a:prstGeom>
        </p:spPr>
        <p:style>
          <a:lnRef idx="2">
            <a:schemeClr val="accent2"/>
          </a:lnRef>
          <a:fillRef idx="1">
            <a:schemeClr val="lt1"/>
          </a:fillRef>
          <a:effectRef idx="0">
            <a:schemeClr val="accent2"/>
          </a:effectRef>
          <a:fontRef idx="minor">
            <a:schemeClr val="dk1"/>
          </a:fontRef>
        </p:style>
      </p:pic>
      <p:sp>
        <p:nvSpPr>
          <p:cNvPr id="2" name="Rectangle 1"/>
          <p:cNvSpPr/>
          <p:nvPr/>
        </p:nvSpPr>
        <p:spPr>
          <a:xfrm>
            <a:off x="990599" y="4618282"/>
            <a:ext cx="10101944"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a:t>Tant que le glissement est inférieur </a:t>
            </a:r>
            <a:r>
              <a:rPr lang="fr-FR" dirty="0" smtClean="0"/>
              <a:t>à </a:t>
            </a:r>
            <a:r>
              <a:rPr lang="fr-FR" dirty="0"/>
              <a:t>la valeur optimale, la pression dans le circuit de freins est fonction de </a:t>
            </a:r>
            <a:r>
              <a:rPr lang="fr-FR" dirty="0" smtClean="0"/>
              <a:t>l'ordre </a:t>
            </a:r>
            <a:r>
              <a:rPr lang="fr-FR" dirty="0"/>
              <a:t>pilote. </a:t>
            </a:r>
            <a:endParaRPr lang="fr-FR" dirty="0" smtClean="0"/>
          </a:p>
          <a:p>
            <a:pPr marL="285750" indent="-285750">
              <a:buFont typeface="Arial" panose="020B0604020202020204" pitchFamily="34" charset="0"/>
              <a:buChar char="•"/>
            </a:pPr>
            <a:r>
              <a:rPr lang="fr-FR" dirty="0" smtClean="0"/>
              <a:t>Quand </a:t>
            </a:r>
            <a:r>
              <a:rPr lang="fr-FR" dirty="0"/>
              <a:t>on dépasse cette valeur, le système anti patinage entre en régulation, </a:t>
            </a:r>
            <a:r>
              <a:rPr lang="fr-FR" dirty="0" smtClean="0"/>
              <a:t>c'est-</a:t>
            </a:r>
            <a:r>
              <a:rPr lang="fr-FR" dirty="0"/>
              <a:t> à </a:t>
            </a:r>
            <a:r>
              <a:rPr lang="fr-FR" dirty="0" smtClean="0"/>
              <a:t>-</a:t>
            </a:r>
            <a:r>
              <a:rPr lang="fr-FR" dirty="0"/>
              <a:t>dire qu'il </a:t>
            </a:r>
            <a:r>
              <a:rPr lang="fr-FR" b="1" dirty="0"/>
              <a:t>diminue </a:t>
            </a:r>
            <a:r>
              <a:rPr lang="fr-FR" dirty="0"/>
              <a:t>la pression dans le circuit de freins des roues qui </a:t>
            </a:r>
            <a:r>
              <a:rPr lang="fr-FR" b="1" dirty="0"/>
              <a:t>tournent le moins vite </a:t>
            </a:r>
            <a:r>
              <a:rPr lang="fr-FR" dirty="0"/>
              <a:t>par action des servovalves, quel que soit l'ordre pilote.</a:t>
            </a:r>
            <a:endParaRPr lang="en-US" dirty="0"/>
          </a:p>
          <a:p>
            <a:pPr marL="285750" indent="-285750">
              <a:buFont typeface="Arial" panose="020B0604020202020204" pitchFamily="34" charset="0"/>
              <a:buChar char="•"/>
            </a:pPr>
            <a:r>
              <a:rPr lang="fr-FR" dirty="0"/>
              <a:t>A noter que le système anti patinage ne peut que </a:t>
            </a:r>
            <a:r>
              <a:rPr lang="fr-FR" b="1" dirty="0"/>
              <a:t>réduire </a:t>
            </a:r>
            <a:r>
              <a:rPr lang="fr-FR" dirty="0"/>
              <a:t>(release) la pression dans le circuit de freins.</a:t>
            </a:r>
            <a:endParaRPr lang="en-US" dirty="0"/>
          </a:p>
        </p:txBody>
      </p:sp>
    </p:spTree>
    <p:extLst>
      <p:ext uri="{BB962C8B-B14F-4D97-AF65-F5344CB8AC3E}">
        <p14:creationId xmlns:p14="http://schemas.microsoft.com/office/powerpoint/2010/main" val="307718109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3"/>
          <p:cNvPicPr>
            <a:picLocks noChangeAspect="1"/>
          </p:cNvPicPr>
          <p:nvPr/>
        </p:nvPicPr>
        <p:blipFill rotWithShape="1">
          <a:blip r:embed="rId2"/>
          <a:srcRect l="6283" t="-1000" r="34053" b="93256"/>
          <a:stretch/>
        </p:blipFill>
        <p:spPr>
          <a:xfrm>
            <a:off x="2980634" y="144102"/>
            <a:ext cx="6259286" cy="337458"/>
          </a:xfrm>
          <a:prstGeom prst="rect">
            <a:avLst/>
          </a:prstGeom>
        </p:spPr>
        <p:style>
          <a:lnRef idx="2">
            <a:schemeClr val="accent2"/>
          </a:lnRef>
          <a:fillRef idx="1">
            <a:schemeClr val="lt1"/>
          </a:fillRef>
          <a:effectRef idx="0">
            <a:schemeClr val="accent2"/>
          </a:effectRef>
          <a:fontRef idx="minor">
            <a:schemeClr val="dk1"/>
          </a:fontRef>
        </p:style>
      </p:pic>
      <p:pic>
        <p:nvPicPr>
          <p:cNvPr id="2" name="Image 1"/>
          <p:cNvPicPr>
            <a:picLocks noChangeAspect="1"/>
          </p:cNvPicPr>
          <p:nvPr/>
        </p:nvPicPr>
        <p:blipFill>
          <a:blip r:embed="rId3"/>
          <a:stretch>
            <a:fillRect/>
          </a:stretch>
        </p:blipFill>
        <p:spPr>
          <a:xfrm>
            <a:off x="7017487" y="1490574"/>
            <a:ext cx="4988393" cy="3598108"/>
          </a:xfrm>
          <a:prstGeom prst="rect">
            <a:avLst/>
          </a:prstGeom>
        </p:spPr>
        <p:style>
          <a:lnRef idx="2">
            <a:schemeClr val="accent2"/>
          </a:lnRef>
          <a:fillRef idx="1">
            <a:schemeClr val="lt1"/>
          </a:fillRef>
          <a:effectRef idx="0">
            <a:schemeClr val="accent2"/>
          </a:effectRef>
          <a:fontRef idx="minor">
            <a:schemeClr val="dk1"/>
          </a:fontRef>
        </p:style>
      </p:pic>
      <p:sp>
        <p:nvSpPr>
          <p:cNvPr id="7" name="Rectangle 6"/>
          <p:cNvSpPr/>
          <p:nvPr/>
        </p:nvSpPr>
        <p:spPr>
          <a:xfrm>
            <a:off x="411399" y="582283"/>
            <a:ext cx="6191419" cy="563231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200000"/>
              </a:lnSpc>
              <a:buFont typeface="Arial" panose="020B0604020202020204" pitchFamily="34" charset="0"/>
              <a:buChar char="•"/>
            </a:pPr>
            <a:r>
              <a:rPr lang="fr-FR" dirty="0"/>
              <a:t>Le calculateur d'</a:t>
            </a:r>
            <a:r>
              <a:rPr lang="fr-FR" dirty="0" err="1"/>
              <a:t>antipatinage</a:t>
            </a:r>
            <a:r>
              <a:rPr lang="fr-FR" dirty="0"/>
              <a:t> doit être informé de la vitesse de rotation des roues libres, appelée « vitesse de référence », et des vitesses de rotation de chaque roue freinée, </a:t>
            </a:r>
            <a:endParaRPr lang="fr-FR" dirty="0" smtClean="0"/>
          </a:p>
          <a:p>
            <a:pPr marL="285750" indent="-285750">
              <a:lnSpc>
                <a:spcPct val="200000"/>
              </a:lnSpc>
              <a:buFont typeface="Arial" panose="020B0604020202020204" pitchFamily="34" charset="0"/>
              <a:buChar char="•"/>
            </a:pPr>
            <a:r>
              <a:rPr lang="fr-FR" dirty="0" smtClean="0"/>
              <a:t>En </a:t>
            </a:r>
            <a:r>
              <a:rPr lang="fr-FR" dirty="0"/>
              <a:t>mode normal, chaque roue du train principal est régulée individuellement. </a:t>
            </a:r>
            <a:endParaRPr lang="fr-FR" dirty="0" smtClean="0"/>
          </a:p>
          <a:p>
            <a:pPr marL="285750" indent="-285750">
              <a:lnSpc>
                <a:spcPct val="200000"/>
              </a:lnSpc>
              <a:buFont typeface="Arial" panose="020B0604020202020204" pitchFamily="34" charset="0"/>
              <a:buChar char="•"/>
            </a:pPr>
            <a:r>
              <a:rPr lang="fr-FR" dirty="0" smtClean="0"/>
              <a:t>Sur </a:t>
            </a:r>
            <a:r>
              <a:rPr lang="fr-FR" dirty="0"/>
              <a:t>les avions d'ancienne génération (A300, A310), les vitesses de rotation étaient mesurées par des génératrices </a:t>
            </a:r>
            <a:r>
              <a:rPr lang="fr-FR" dirty="0" err="1" smtClean="0"/>
              <a:t>tachymétres</a:t>
            </a:r>
            <a:r>
              <a:rPr lang="fr-FR" dirty="0" smtClean="0"/>
              <a:t> </a:t>
            </a:r>
            <a:r>
              <a:rPr lang="fr-FR" dirty="0"/>
              <a:t>installées </a:t>
            </a:r>
            <a:endParaRPr lang="fr-FR" dirty="0" smtClean="0"/>
          </a:p>
          <a:p>
            <a:pPr marL="742950" lvl="1" indent="-285750">
              <a:buFont typeface="Courier New" panose="02070309020205020404" pitchFamily="49" charset="0"/>
              <a:buChar char="o"/>
            </a:pPr>
            <a:r>
              <a:rPr lang="fr-FR" dirty="0" smtClean="0"/>
              <a:t>sur </a:t>
            </a:r>
            <a:r>
              <a:rPr lang="fr-FR" dirty="0"/>
              <a:t>les roues avant pour mesurer la vitesse de rotation des roues libres </a:t>
            </a:r>
            <a:endParaRPr lang="fr-FR" dirty="0" smtClean="0"/>
          </a:p>
          <a:p>
            <a:pPr marL="742950" lvl="1" indent="-285750">
              <a:buFont typeface="Courier New" panose="02070309020205020404" pitchFamily="49" charset="0"/>
              <a:buChar char="o"/>
            </a:pPr>
            <a:r>
              <a:rPr lang="fr-FR" dirty="0" smtClean="0"/>
              <a:t>et </a:t>
            </a:r>
            <a:r>
              <a:rPr lang="fr-FR" dirty="0"/>
              <a:t>sur les roues des trains principaux pour mesurer les vitesses de rotation des roues freinées.</a:t>
            </a:r>
          </a:p>
        </p:txBody>
      </p:sp>
    </p:spTree>
    <p:extLst>
      <p:ext uri="{BB962C8B-B14F-4D97-AF65-F5344CB8AC3E}">
        <p14:creationId xmlns:p14="http://schemas.microsoft.com/office/powerpoint/2010/main" val="80233938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18753" y="1731725"/>
            <a:ext cx="5569528"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b="1" dirty="0"/>
              <a:t>Détecteurs de vitesse roues avant	</a:t>
            </a:r>
            <a:r>
              <a:rPr lang="fr-FR" dirty="0"/>
              <a:t> </a:t>
            </a:r>
          </a:p>
          <a:p>
            <a:pPr marL="285750" indent="-285750" algn="just">
              <a:buFont typeface="Arial" panose="020B0604020202020204" pitchFamily="34" charset="0"/>
              <a:buChar char="•"/>
            </a:pPr>
            <a:r>
              <a:rPr lang="fr-FR" dirty="0"/>
              <a:t>Ce sont des génératrices situées dans le moyeu </a:t>
            </a:r>
            <a:endParaRPr lang="fr-FR" dirty="0" smtClean="0"/>
          </a:p>
          <a:p>
            <a:pPr marL="285750" indent="-285750" algn="just">
              <a:buFont typeface="Arial" panose="020B0604020202020204" pitchFamily="34" charset="0"/>
              <a:buChar char="•"/>
            </a:pPr>
            <a:r>
              <a:rPr lang="fr-FR" dirty="0" smtClean="0"/>
              <a:t>Ils émettent </a:t>
            </a:r>
            <a:r>
              <a:rPr lang="fr-FR" dirty="0"/>
              <a:t>des signaux électriques proportionnels à la vitesse de rotation de la roue libre.</a:t>
            </a:r>
          </a:p>
          <a:p>
            <a:pPr marL="285750" indent="-285750" algn="just">
              <a:buFont typeface="Arial" panose="020B0604020202020204" pitchFamily="34" charset="0"/>
              <a:buChar char="•"/>
            </a:pPr>
            <a:r>
              <a:rPr lang="fr-FR" dirty="0"/>
              <a:t>Sur les avions de dernière génération (A320-330) ce signal est remplacé par un signal de décélération longitudinale avion venant des centrales inertielles</a:t>
            </a:r>
            <a:r>
              <a:rPr lang="fr-FR" dirty="0" smtClean="0"/>
              <a:t>.</a:t>
            </a:r>
          </a:p>
          <a:p>
            <a:pPr algn="just"/>
            <a:endParaRPr lang="fr-FR" dirty="0"/>
          </a:p>
          <a:p>
            <a:pPr algn="just"/>
            <a:r>
              <a:rPr lang="fr-FR" b="1" dirty="0"/>
              <a:t>Détecteurs de vitesse roues principales</a:t>
            </a:r>
          </a:p>
          <a:p>
            <a:pPr marL="285750" indent="-285750" algn="just">
              <a:buFont typeface="Arial" panose="020B0604020202020204" pitchFamily="34" charset="0"/>
              <a:buChar char="•"/>
            </a:pPr>
            <a:r>
              <a:rPr lang="fr-FR" dirty="0"/>
              <a:t>Situés dans le moyeu de chaque roue, </a:t>
            </a:r>
            <a:endParaRPr lang="fr-FR" dirty="0" smtClean="0"/>
          </a:p>
          <a:p>
            <a:pPr marL="285750" indent="-285750" algn="just">
              <a:buFont typeface="Arial" panose="020B0604020202020204" pitchFamily="34" charset="0"/>
              <a:buChar char="•"/>
            </a:pPr>
            <a:r>
              <a:rPr lang="fr-FR" dirty="0" smtClean="0"/>
              <a:t>émettent </a:t>
            </a:r>
            <a:r>
              <a:rPr lang="fr-FR" dirty="0"/>
              <a:t>des signaux électriques proportionnels à la vitesse de rotation de la roue freinée.</a:t>
            </a:r>
            <a:endParaRPr lang="en-US" dirty="0"/>
          </a:p>
        </p:txBody>
      </p:sp>
      <p:pic>
        <p:nvPicPr>
          <p:cNvPr id="4" name="Espace réservé du contenu 3"/>
          <p:cNvPicPr>
            <a:picLocks noGrp="1" noChangeAspect="1"/>
          </p:cNvPicPr>
          <p:nvPr>
            <p:ph idx="1"/>
          </p:nvPr>
        </p:nvPicPr>
        <p:blipFill>
          <a:blip r:embed="rId2"/>
          <a:stretch>
            <a:fillRect/>
          </a:stretch>
        </p:blipFill>
        <p:spPr>
          <a:xfrm>
            <a:off x="5900310" y="1420798"/>
            <a:ext cx="6077934" cy="3863721"/>
          </a:xfrm>
          <a:prstGeom prst="rect">
            <a:avLst/>
          </a:prstGeom>
        </p:spPr>
        <p:style>
          <a:lnRef idx="2">
            <a:schemeClr val="accent2"/>
          </a:lnRef>
          <a:fillRef idx="1">
            <a:schemeClr val="lt1"/>
          </a:fillRef>
          <a:effectRef idx="0">
            <a:schemeClr val="accent2"/>
          </a:effectRef>
          <a:fontRef idx="minor">
            <a:schemeClr val="dk1"/>
          </a:fontRef>
        </p:style>
      </p:pic>
      <p:sp>
        <p:nvSpPr>
          <p:cNvPr id="3" name="ZoneTexte 2"/>
          <p:cNvSpPr txBox="1"/>
          <p:nvPr/>
        </p:nvSpPr>
        <p:spPr>
          <a:xfrm>
            <a:off x="4093029" y="304801"/>
            <a:ext cx="3788229" cy="36933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fr-FR" b="1" dirty="0" smtClean="0"/>
              <a:t>Schéma de principe type A300</a:t>
            </a:r>
            <a:endParaRPr lang="en-US" b="1" dirty="0"/>
          </a:p>
        </p:txBody>
      </p:sp>
    </p:spTree>
    <p:extLst>
      <p:ext uri="{BB962C8B-B14F-4D97-AF65-F5344CB8AC3E}">
        <p14:creationId xmlns:p14="http://schemas.microsoft.com/office/powerpoint/2010/main" val="328809762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570137" y="2869387"/>
            <a:ext cx="11186434" cy="175432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Tous les systèmes électroniques actuels assurent une régulation du freinage en maintenant sur chaque roue un glissement optimal (G optimal </a:t>
            </a:r>
            <a:r>
              <a:rPr lang="fr-FR" b="1" i="1" dirty="0" smtClean="0"/>
              <a:t>f</a:t>
            </a:r>
            <a:r>
              <a:rPr lang="fr-FR" b="1" dirty="0" smtClean="0"/>
              <a:t> </a:t>
            </a:r>
            <a:r>
              <a:rPr lang="fr-FR" dirty="0" smtClean="0"/>
              <a:t>maxi) </a:t>
            </a:r>
          </a:p>
          <a:p>
            <a:pPr marL="285750" indent="-285750">
              <a:buFont typeface="Arial" panose="020B0604020202020204" pitchFamily="34" charset="0"/>
              <a:buChar char="•"/>
            </a:pPr>
            <a:r>
              <a:rPr lang="fr-FR" dirty="0" smtClean="0"/>
              <a:t>la pression est complètement relâchée (release) lorsque le G devient trop important </a:t>
            </a:r>
            <a:r>
              <a:rPr lang="fr-FR" b="1" dirty="0" smtClean="0"/>
              <a:t>(&gt; 45 %) </a:t>
            </a:r>
          </a:p>
          <a:p>
            <a:pPr marL="285750" indent="-285750">
              <a:buFont typeface="Arial" panose="020B0604020202020204" pitchFamily="34" charset="0"/>
              <a:buChar char="•"/>
            </a:pPr>
            <a:r>
              <a:rPr lang="fr-FR" dirty="0" smtClean="0"/>
              <a:t>le blocage provoquerait la détérioration et l'éclatement du pneu.</a:t>
            </a:r>
          </a:p>
          <a:p>
            <a:pPr marL="285750" indent="-285750">
              <a:buFont typeface="Arial" panose="020B0604020202020204" pitchFamily="34" charset="0"/>
              <a:buChar char="•"/>
            </a:pPr>
            <a:r>
              <a:rPr lang="fr-FR" dirty="0" smtClean="0"/>
              <a:t>L'</a:t>
            </a:r>
            <a:r>
              <a:rPr lang="fr-FR" dirty="0" err="1" smtClean="0"/>
              <a:t>antipatinage</a:t>
            </a:r>
            <a:r>
              <a:rPr lang="fr-FR" dirty="0" smtClean="0"/>
              <a:t> est désactivé lorsque la vitesse avion (sol) est très faible (entre 15 et 20 </a:t>
            </a:r>
            <a:r>
              <a:rPr lang="fr-FR" dirty="0" err="1" smtClean="0"/>
              <a:t>kt</a:t>
            </a:r>
            <a:r>
              <a:rPr lang="fr-FR" dirty="0" smtClean="0"/>
              <a:t>) pour permettre l'arrêt complet de l'avion.</a:t>
            </a:r>
            <a:endParaRPr lang="fr-FR" dirty="0"/>
          </a:p>
        </p:txBody>
      </p:sp>
      <p:sp>
        <p:nvSpPr>
          <p:cNvPr id="9" name="Rectangle 8"/>
          <p:cNvSpPr/>
          <p:nvPr/>
        </p:nvSpPr>
        <p:spPr>
          <a:xfrm>
            <a:off x="4555041" y="179394"/>
            <a:ext cx="273356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DISPOSITIFS ANTIPATINAGE</a:t>
            </a:r>
          </a:p>
        </p:txBody>
      </p:sp>
      <p:sp>
        <p:nvSpPr>
          <p:cNvPr id="10" name="Rectangle 9"/>
          <p:cNvSpPr/>
          <p:nvPr/>
        </p:nvSpPr>
        <p:spPr>
          <a:xfrm>
            <a:off x="664027" y="1385891"/>
            <a:ext cx="8490859" cy="64633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Citons pour mémoire les ancêtres « </a:t>
            </a:r>
            <a:r>
              <a:rPr lang="fr-FR" dirty="0" err="1" smtClean="0"/>
              <a:t>maxaret</a:t>
            </a:r>
            <a:r>
              <a:rPr lang="fr-FR" dirty="0" smtClean="0"/>
              <a:t> et </a:t>
            </a:r>
            <a:r>
              <a:rPr lang="fr-FR" dirty="0" err="1" smtClean="0"/>
              <a:t>ministop</a:t>
            </a:r>
            <a:r>
              <a:rPr lang="fr-FR" dirty="0" smtClean="0"/>
              <a:t> » systèmes mécaniques inertiels qui assuraient seulement la fonction </a:t>
            </a:r>
            <a:r>
              <a:rPr lang="fr-FR" dirty="0" err="1" smtClean="0"/>
              <a:t>anti-blocage</a:t>
            </a:r>
            <a:r>
              <a:rPr lang="fr-FR" dirty="0" smtClean="0"/>
              <a:t> roue.</a:t>
            </a:r>
          </a:p>
        </p:txBody>
      </p:sp>
      <p:pic>
        <p:nvPicPr>
          <p:cNvPr id="3" name="Image 2"/>
          <p:cNvPicPr>
            <a:picLocks noChangeAspect="1"/>
          </p:cNvPicPr>
          <p:nvPr/>
        </p:nvPicPr>
        <p:blipFill>
          <a:blip r:embed="rId2"/>
          <a:stretch>
            <a:fillRect/>
          </a:stretch>
        </p:blipFill>
        <p:spPr>
          <a:xfrm>
            <a:off x="9379402" y="680357"/>
            <a:ext cx="2228850" cy="2057400"/>
          </a:xfrm>
          <a:prstGeom prst="rect">
            <a:avLst/>
          </a:prstGeom>
        </p:spPr>
        <p:style>
          <a:lnRef idx="2">
            <a:schemeClr val="accent2"/>
          </a:lnRef>
          <a:fillRef idx="1">
            <a:schemeClr val="lt1"/>
          </a:fillRef>
          <a:effectRef idx="0">
            <a:schemeClr val="accent2"/>
          </a:effectRef>
          <a:fontRef idx="minor">
            <a:schemeClr val="dk1"/>
          </a:fontRef>
        </p:style>
      </p:pic>
      <p:pic>
        <p:nvPicPr>
          <p:cNvPr id="4" name="Image 3"/>
          <p:cNvPicPr>
            <a:picLocks noChangeAspect="1"/>
          </p:cNvPicPr>
          <p:nvPr/>
        </p:nvPicPr>
        <p:blipFill>
          <a:blip r:embed="rId3"/>
          <a:stretch>
            <a:fillRect/>
          </a:stretch>
        </p:blipFill>
        <p:spPr>
          <a:xfrm>
            <a:off x="3596732" y="4755343"/>
            <a:ext cx="4639671" cy="1906714"/>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407450405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555041" y="179394"/>
            <a:ext cx="273356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DISPOSITIFS ANTIPATINAGE</a:t>
            </a:r>
          </a:p>
        </p:txBody>
      </p:sp>
      <p:sp>
        <p:nvSpPr>
          <p:cNvPr id="2" name="Rectangle 1"/>
          <p:cNvSpPr/>
          <p:nvPr/>
        </p:nvSpPr>
        <p:spPr>
          <a:xfrm>
            <a:off x="792117" y="1616539"/>
            <a:ext cx="10462437"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t>Sur les avions plus récents, la vitesse de référence est calculée à partir de données inertielles.</a:t>
            </a:r>
          </a:p>
          <a:p>
            <a:r>
              <a:rPr lang="fr-FR" dirty="0" smtClean="0"/>
              <a:t>En </a:t>
            </a:r>
            <a:r>
              <a:rPr lang="fr-FR" dirty="0"/>
              <a:t>règle générale :</a:t>
            </a:r>
          </a:p>
          <a:p>
            <a:pPr marL="285750" indent="-285750">
              <a:buFont typeface="Arial" panose="020B0604020202020204" pitchFamily="34" charset="0"/>
              <a:buChar char="•"/>
            </a:pPr>
            <a:r>
              <a:rPr lang="fr-FR" b="1" dirty="0" smtClean="0"/>
              <a:t>en </a:t>
            </a:r>
            <a:r>
              <a:rPr lang="fr-FR" b="1" dirty="0"/>
              <a:t>freinage par le circuit normal</a:t>
            </a:r>
            <a:r>
              <a:rPr lang="fr-FR" dirty="0"/>
              <a:t>, la régulation est assurée </a:t>
            </a:r>
            <a:r>
              <a:rPr lang="fr-FR" b="1" dirty="0"/>
              <a:t>roue par roue </a:t>
            </a:r>
            <a:r>
              <a:rPr lang="fr-FR" dirty="0"/>
              <a:t>(servovalves normales) ;</a:t>
            </a:r>
          </a:p>
          <a:p>
            <a:pPr marL="285750" indent="-285750">
              <a:buFont typeface="Arial" panose="020B0604020202020204" pitchFamily="34" charset="0"/>
              <a:buChar char="•"/>
            </a:pPr>
            <a:r>
              <a:rPr lang="fr-FR" b="1" dirty="0" smtClean="0"/>
              <a:t>en </a:t>
            </a:r>
            <a:r>
              <a:rPr lang="fr-FR" b="1" dirty="0"/>
              <a:t>freinage par le circuit secours </a:t>
            </a:r>
            <a:r>
              <a:rPr lang="fr-FR" dirty="0"/>
              <a:t>(</a:t>
            </a:r>
            <a:r>
              <a:rPr lang="fr-FR" dirty="0" err="1"/>
              <a:t>alternate</a:t>
            </a:r>
            <a:r>
              <a:rPr lang="fr-FR" dirty="0"/>
              <a:t>), la régulation est assurée </a:t>
            </a:r>
            <a:r>
              <a:rPr lang="fr-FR" b="1" dirty="0"/>
              <a:t>par paires de roues </a:t>
            </a:r>
            <a:r>
              <a:rPr lang="fr-FR" dirty="0"/>
              <a:t>(servovalves </a:t>
            </a:r>
            <a:r>
              <a:rPr lang="fr-FR" dirty="0" err="1"/>
              <a:t>alternate</a:t>
            </a:r>
            <a:r>
              <a:rPr lang="fr-FR" dirty="0"/>
              <a:t>) ;</a:t>
            </a:r>
          </a:p>
          <a:p>
            <a:pPr marL="285750" indent="-285750">
              <a:buFont typeface="Arial" panose="020B0604020202020204" pitchFamily="34" charset="0"/>
              <a:buChar char="•"/>
            </a:pPr>
            <a:r>
              <a:rPr lang="fr-FR" b="1" dirty="0" smtClean="0"/>
              <a:t>en </a:t>
            </a:r>
            <a:r>
              <a:rPr lang="fr-FR" b="1" dirty="0"/>
              <a:t>freinage sur l'accumulateur</a:t>
            </a:r>
            <a:r>
              <a:rPr lang="fr-FR" dirty="0"/>
              <a:t>, selon le type d'avion, soit :</a:t>
            </a:r>
          </a:p>
          <a:p>
            <a:pPr marL="742950" lvl="1" indent="-285750">
              <a:buFont typeface="Courier New" panose="02070309020205020404" pitchFamily="49" charset="0"/>
              <a:buChar char="o"/>
            </a:pPr>
            <a:r>
              <a:rPr lang="fr-FR" dirty="0" smtClean="0"/>
              <a:t>il </a:t>
            </a:r>
            <a:r>
              <a:rPr lang="fr-FR" dirty="0"/>
              <a:t>n'y a plus de régulation </a:t>
            </a:r>
            <a:r>
              <a:rPr lang="fr-FR" dirty="0" err="1"/>
              <a:t>antipatinage</a:t>
            </a:r>
            <a:r>
              <a:rPr lang="fr-FR" dirty="0"/>
              <a:t>, et c'est au pilote de moduler la pression sur les freins afin de ne pas bloquer une ou des roues :</a:t>
            </a:r>
            <a:r>
              <a:rPr lang="fr-FR" dirty="0" smtClean="0"/>
              <a:t>à </a:t>
            </a:r>
            <a:r>
              <a:rPr lang="fr-FR" dirty="0"/>
              <a:t>cet effet, un manomètre double indiquant la pression appliquée sur les freins peut être installé (comme pour la famille Airbus) </a:t>
            </a:r>
            <a:r>
              <a:rPr lang="fr-FR" dirty="0" smtClean="0"/>
              <a:t>;</a:t>
            </a:r>
          </a:p>
          <a:p>
            <a:pPr lvl="1"/>
            <a:endParaRPr lang="fr-FR" dirty="0"/>
          </a:p>
          <a:p>
            <a:pPr marL="742950" lvl="1" indent="-285750">
              <a:buFont typeface="Courier New" panose="02070309020205020404" pitchFamily="49" charset="0"/>
              <a:buChar char="o"/>
            </a:pPr>
            <a:r>
              <a:rPr lang="fr-FR" dirty="0" smtClean="0"/>
              <a:t>l'</a:t>
            </a:r>
            <a:r>
              <a:rPr lang="fr-FR" dirty="0" err="1" smtClean="0"/>
              <a:t>antipatinage</a:t>
            </a:r>
            <a:r>
              <a:rPr lang="fr-FR" dirty="0" smtClean="0"/>
              <a:t> </a:t>
            </a:r>
            <a:r>
              <a:rPr lang="fr-FR" dirty="0"/>
              <a:t>reste opérant comme en freinage par le circuit secours (par exemple, B737, B777).</a:t>
            </a:r>
          </a:p>
          <a:p>
            <a:endParaRPr lang="fr-FR" dirty="0" smtClean="0"/>
          </a:p>
        </p:txBody>
      </p:sp>
    </p:spTree>
    <p:extLst>
      <p:ext uri="{BB962C8B-B14F-4D97-AF65-F5344CB8AC3E}">
        <p14:creationId xmlns:p14="http://schemas.microsoft.com/office/powerpoint/2010/main" val="323255219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08313" y="2413338"/>
            <a:ext cx="9274629" cy="212686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a:t>L'</a:t>
            </a:r>
            <a:r>
              <a:rPr lang="fr-FR" dirty="0" err="1"/>
              <a:t>antipatinage</a:t>
            </a:r>
            <a:r>
              <a:rPr lang="fr-FR" dirty="0"/>
              <a:t> est désactivé à faible vitesse : 10 à 20 </a:t>
            </a:r>
            <a:r>
              <a:rPr lang="fr-FR" dirty="0" err="1"/>
              <a:t>kt</a:t>
            </a:r>
            <a:r>
              <a:rPr lang="fr-FR" dirty="0"/>
              <a:t>, selon les avions.</a:t>
            </a:r>
          </a:p>
          <a:p>
            <a:pPr marL="285750" indent="-285750">
              <a:lnSpc>
                <a:spcPct val="150000"/>
              </a:lnSpc>
              <a:buFont typeface="Arial" panose="020B0604020202020204" pitchFamily="34" charset="0"/>
              <a:buChar char="•"/>
            </a:pPr>
            <a:r>
              <a:rPr lang="fr-FR" dirty="0"/>
              <a:t>Sur la plupart des avions actuels, les circuits normal et secours commandent des jeux de pistons de freins différents.</a:t>
            </a:r>
          </a:p>
          <a:p>
            <a:pPr marL="285750" indent="-285750">
              <a:lnSpc>
                <a:spcPct val="150000"/>
              </a:lnSpc>
              <a:buFont typeface="Arial" panose="020B0604020202020204" pitchFamily="34" charset="0"/>
              <a:buChar char="•"/>
            </a:pPr>
            <a:r>
              <a:rPr lang="fr-FR" dirty="0"/>
              <a:t>Sur certains avions (B737), un seul jeu de pistons de freins peut être activé par les deux circuits, le basculement étant assuré par des clapets navettes.</a:t>
            </a:r>
          </a:p>
        </p:txBody>
      </p:sp>
      <p:sp>
        <p:nvSpPr>
          <p:cNvPr id="5" name="Rectangle 4"/>
          <p:cNvSpPr/>
          <p:nvPr/>
        </p:nvSpPr>
        <p:spPr>
          <a:xfrm>
            <a:off x="4555041" y="179394"/>
            <a:ext cx="2733569"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DISPOSITIFS ANTIPATINAGE</a:t>
            </a:r>
          </a:p>
        </p:txBody>
      </p:sp>
    </p:spTree>
    <p:extLst>
      <p:ext uri="{BB962C8B-B14F-4D97-AF65-F5344CB8AC3E}">
        <p14:creationId xmlns:p14="http://schemas.microsoft.com/office/powerpoint/2010/main" val="323608749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ZoneTexte 4"/>
          <p:cNvSpPr txBox="1"/>
          <p:nvPr/>
        </p:nvSpPr>
        <p:spPr>
          <a:xfrm>
            <a:off x="4306785" y="138547"/>
            <a:ext cx="3788229" cy="36933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fr-FR" b="1" dirty="0" smtClean="0"/>
              <a:t>Schéma de principe type A300</a:t>
            </a:r>
            <a:endParaRPr lang="en-US" b="1" dirty="0"/>
          </a:p>
        </p:txBody>
      </p:sp>
      <p:pic>
        <p:nvPicPr>
          <p:cNvPr id="2" name="Imag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24890" y="653837"/>
            <a:ext cx="9583487" cy="6001588"/>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164459739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141515" y="1008918"/>
            <a:ext cx="6270171" cy="549381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lnSpc>
                <a:spcPct val="150000"/>
              </a:lnSpc>
            </a:pPr>
            <a:r>
              <a:rPr lang="fr-FR" b="1" dirty="0" smtClean="0"/>
              <a:t>Calculateur</a:t>
            </a:r>
            <a:r>
              <a:rPr lang="fr-FR" dirty="0" smtClean="0"/>
              <a:t> </a:t>
            </a:r>
          </a:p>
          <a:p>
            <a:pPr marL="285750" indent="-285750" algn="just">
              <a:lnSpc>
                <a:spcPct val="150000"/>
              </a:lnSpc>
              <a:buFont typeface="Arial" panose="020B0604020202020204" pitchFamily="34" charset="0"/>
              <a:buChar char="•"/>
            </a:pPr>
            <a:r>
              <a:rPr lang="fr-FR" dirty="0" smtClean="0"/>
              <a:t>possède en mémoire le </a:t>
            </a:r>
            <a:r>
              <a:rPr lang="fr-FR" b="1" dirty="0" smtClean="0"/>
              <a:t>G optimal </a:t>
            </a:r>
            <a:r>
              <a:rPr lang="fr-FR" dirty="0" smtClean="0"/>
              <a:t>et qui prend en compte le plus grand des deux signaux, c'est la vitesse de référence.</a:t>
            </a:r>
          </a:p>
          <a:p>
            <a:pPr marL="285750" indent="-285750" algn="just">
              <a:lnSpc>
                <a:spcPct val="150000"/>
              </a:lnSpc>
              <a:buFont typeface="Arial" panose="020B0604020202020204" pitchFamily="34" charset="0"/>
              <a:buChar char="•"/>
            </a:pPr>
            <a:r>
              <a:rPr lang="fr-FR" dirty="0" smtClean="0"/>
              <a:t>A partir de cette vitesse de référence roues libres et roues freinées, chaque module élabore un signal par rapport à l'ordre pilote. </a:t>
            </a:r>
          </a:p>
          <a:p>
            <a:pPr marL="285750" indent="-285750" algn="just">
              <a:lnSpc>
                <a:spcPct val="150000"/>
              </a:lnSpc>
              <a:buFont typeface="Arial" panose="020B0604020202020204" pitchFamily="34" charset="0"/>
              <a:buChar char="•"/>
            </a:pPr>
            <a:r>
              <a:rPr lang="fr-FR" dirty="0" smtClean="0"/>
              <a:t>Si celui-ci est trop élevé, le module maintient alors la  pression de freinage à la valeur maxi compatible avec les conditions piste.</a:t>
            </a:r>
          </a:p>
          <a:p>
            <a:pPr marL="285750" indent="-285750" algn="just">
              <a:lnSpc>
                <a:spcPct val="150000"/>
              </a:lnSpc>
              <a:buFont typeface="Arial" panose="020B0604020202020204" pitchFamily="34" charset="0"/>
              <a:buChar char="•"/>
            </a:pPr>
            <a:r>
              <a:rPr lang="fr-FR" dirty="0" smtClean="0"/>
              <a:t>Si celui-ci est trop faible, en deçà de l'adhérence maxi il n'y a pas de signal de régulation, la pression délivrée par les servovalves </a:t>
            </a:r>
            <a:r>
              <a:rPr lang="fr-FR" dirty="0" err="1" smtClean="0"/>
              <a:t>antipatinage</a:t>
            </a:r>
            <a:r>
              <a:rPr lang="fr-FR" dirty="0" smtClean="0"/>
              <a:t> est uniquement fonction du signal fourni par les pédales.</a:t>
            </a:r>
            <a:endParaRPr lang="fr-FR" dirty="0"/>
          </a:p>
        </p:txBody>
      </p:sp>
      <p:pic>
        <p:nvPicPr>
          <p:cNvPr id="12" name="Image 11"/>
          <p:cNvPicPr>
            <a:picLocks noChangeAspect="1"/>
          </p:cNvPicPr>
          <p:nvPr/>
        </p:nvPicPr>
        <p:blipFill>
          <a:blip r:embed="rId2"/>
          <a:stretch>
            <a:fillRect/>
          </a:stretch>
        </p:blipFill>
        <p:spPr>
          <a:xfrm>
            <a:off x="7718500" y="4604083"/>
            <a:ext cx="2988556" cy="1985733"/>
          </a:xfrm>
          <a:prstGeom prst="rect">
            <a:avLst/>
          </a:prstGeom>
        </p:spPr>
        <p:style>
          <a:lnRef idx="2">
            <a:schemeClr val="accent2"/>
          </a:lnRef>
          <a:fillRef idx="1">
            <a:schemeClr val="lt1"/>
          </a:fillRef>
          <a:effectRef idx="0">
            <a:schemeClr val="accent2"/>
          </a:effectRef>
          <a:fontRef idx="minor">
            <a:schemeClr val="dk1"/>
          </a:fontRef>
        </p:style>
      </p:pic>
      <p:sp>
        <p:nvSpPr>
          <p:cNvPr id="5" name="ZoneTexte 4"/>
          <p:cNvSpPr txBox="1"/>
          <p:nvPr/>
        </p:nvSpPr>
        <p:spPr>
          <a:xfrm>
            <a:off x="4306785" y="138547"/>
            <a:ext cx="3788229" cy="36933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fr-FR" b="1" dirty="0" smtClean="0"/>
              <a:t>Schéma de principe type A300</a:t>
            </a:r>
            <a:endParaRPr lang="en-US" b="1" dirty="0"/>
          </a:p>
        </p:txBody>
      </p:sp>
      <p:pic>
        <p:nvPicPr>
          <p:cNvPr id="6" name="Imag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27471" y="1008918"/>
            <a:ext cx="5370615" cy="3363308"/>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229155791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5142134" y="239486"/>
            <a:ext cx="112396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pPr algn="just"/>
            <a:r>
              <a:rPr lang="fr-FR" dirty="0" smtClean="0"/>
              <a:t>FREINAGE</a:t>
            </a:r>
          </a:p>
        </p:txBody>
      </p:sp>
      <p:sp>
        <p:nvSpPr>
          <p:cNvPr id="7" name="Rectangle 6"/>
          <p:cNvSpPr/>
          <p:nvPr/>
        </p:nvSpPr>
        <p:spPr>
          <a:xfrm>
            <a:off x="348958" y="2497409"/>
            <a:ext cx="6489251" cy="278473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200000"/>
              </a:lnSpc>
              <a:buFont typeface="Arial" panose="020B0604020202020204" pitchFamily="34" charset="0"/>
              <a:buChar char="•"/>
            </a:pPr>
            <a:r>
              <a:rPr lang="fr-FR" dirty="0" smtClean="0"/>
              <a:t>ne s'appliquent que sur les trains principaux </a:t>
            </a:r>
          </a:p>
          <a:p>
            <a:pPr marL="285750" indent="-285750" algn="just">
              <a:lnSpc>
                <a:spcPct val="200000"/>
              </a:lnSpc>
              <a:buFont typeface="Arial" panose="020B0604020202020204" pitchFamily="34" charset="0"/>
              <a:buChar char="•"/>
            </a:pPr>
            <a:r>
              <a:rPr lang="fr-FR" dirty="0" smtClean="0"/>
              <a:t>assurer une longueur de roulement minimum à l'atterrissage </a:t>
            </a:r>
          </a:p>
          <a:p>
            <a:pPr marL="285750" indent="-285750" algn="just">
              <a:lnSpc>
                <a:spcPct val="200000"/>
              </a:lnSpc>
              <a:buFont typeface="Arial" panose="020B0604020202020204" pitchFamily="34" charset="0"/>
              <a:buChar char="•"/>
            </a:pPr>
            <a:r>
              <a:rPr lang="fr-FR" dirty="0" smtClean="0"/>
              <a:t>arrêt décollage, </a:t>
            </a:r>
          </a:p>
          <a:p>
            <a:pPr marL="285750" indent="-285750" algn="just">
              <a:lnSpc>
                <a:spcPct val="200000"/>
              </a:lnSpc>
              <a:buFont typeface="Arial" panose="020B0604020202020204" pitchFamily="34" charset="0"/>
              <a:buChar char="•"/>
            </a:pPr>
            <a:r>
              <a:rPr lang="fr-FR" dirty="0" smtClean="0"/>
              <a:t>permettre par sollicitations dissymétriques les évolutions au sol, </a:t>
            </a:r>
          </a:p>
          <a:p>
            <a:pPr marL="285750" indent="-285750" algn="just">
              <a:lnSpc>
                <a:spcPct val="200000"/>
              </a:lnSpc>
              <a:buFont typeface="Arial" panose="020B0604020202020204" pitchFamily="34" charset="0"/>
              <a:buChar char="•"/>
            </a:pPr>
            <a:r>
              <a:rPr lang="fr-FR" dirty="0" smtClean="0"/>
              <a:t>immobiliser l'avion au stationnement ou lors de points fixes.</a:t>
            </a:r>
            <a:endParaRPr lang="en-US" dirty="0"/>
          </a:p>
        </p:txBody>
      </p:sp>
      <p:pic>
        <p:nvPicPr>
          <p:cNvPr id="1026" name="Picture 2" descr="Freins photo A32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05205" y="608818"/>
            <a:ext cx="4416095" cy="331804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Train Airbus A350 Aqu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81414" y="4377270"/>
            <a:ext cx="3238500" cy="1809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493123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p:cNvPicPr>
            <a:picLocks noChangeAspect="1"/>
          </p:cNvPicPr>
          <p:nvPr/>
        </p:nvPicPr>
        <p:blipFill>
          <a:blip r:embed="rId2"/>
          <a:stretch>
            <a:fillRect/>
          </a:stretch>
        </p:blipFill>
        <p:spPr>
          <a:xfrm>
            <a:off x="7882715" y="1438594"/>
            <a:ext cx="4024800" cy="3980880"/>
          </a:xfrm>
          <a:prstGeom prst="rect">
            <a:avLst/>
          </a:prstGeom>
        </p:spPr>
      </p:pic>
      <p:sp>
        <p:nvSpPr>
          <p:cNvPr id="6" name="Rectangle 5"/>
          <p:cNvSpPr/>
          <p:nvPr/>
        </p:nvSpPr>
        <p:spPr>
          <a:xfrm>
            <a:off x="442183" y="1630616"/>
            <a:ext cx="6868887" cy="378885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t>Le </a:t>
            </a:r>
            <a:r>
              <a:rPr lang="fr-FR" dirty="0"/>
              <a:t>freinage automatique, appelé « </a:t>
            </a:r>
            <a:r>
              <a:rPr lang="fr-FR" dirty="0" err="1"/>
              <a:t>autobrake</a:t>
            </a:r>
            <a:r>
              <a:rPr lang="fr-FR" dirty="0"/>
              <a:t> » dans le langage courant aéronautique, a deux objectifs :</a:t>
            </a:r>
          </a:p>
          <a:p>
            <a:pPr marL="285750" indent="-285750">
              <a:lnSpc>
                <a:spcPct val="150000"/>
              </a:lnSpc>
              <a:buFont typeface="Arial" panose="020B0604020202020204" pitchFamily="34" charset="0"/>
              <a:buChar char="•"/>
            </a:pPr>
            <a:r>
              <a:rPr lang="fr-FR" dirty="0"/>
              <a:t>réduire le délai au freinage en cas de décollage interrompu ;</a:t>
            </a:r>
          </a:p>
          <a:p>
            <a:pPr marL="285750" indent="-285750">
              <a:lnSpc>
                <a:spcPct val="150000"/>
              </a:lnSpc>
              <a:buFont typeface="Arial" panose="020B0604020202020204" pitchFamily="34" charset="0"/>
              <a:buChar char="•"/>
            </a:pPr>
            <a:r>
              <a:rPr lang="fr-FR" dirty="0" smtClean="0"/>
              <a:t>assurer </a:t>
            </a:r>
            <a:r>
              <a:rPr lang="fr-FR" dirty="0"/>
              <a:t>un taux de décélération à l'atterrissage choisi par l'équipage, afin d'améliorer le confort des passagers et réduire la charge de travail.</a:t>
            </a:r>
          </a:p>
          <a:p>
            <a:pPr marL="285750" indent="-285750">
              <a:lnSpc>
                <a:spcPct val="150000"/>
              </a:lnSpc>
              <a:buFont typeface="Arial" panose="020B0604020202020204" pitchFamily="34" charset="0"/>
              <a:buChar char="•"/>
            </a:pPr>
            <a:r>
              <a:rPr lang="fr-FR" dirty="0" smtClean="0"/>
              <a:t>Pour </a:t>
            </a:r>
            <a:r>
              <a:rPr lang="fr-FR" dirty="0"/>
              <a:t>que l'</a:t>
            </a:r>
            <a:r>
              <a:rPr lang="fr-FR" dirty="0" err="1"/>
              <a:t>autobrake</a:t>
            </a:r>
            <a:r>
              <a:rPr lang="fr-FR" dirty="0"/>
              <a:t> soit utilisable, il faut que le circuit hydraulique de freinage normal et le système d'</a:t>
            </a:r>
            <a:r>
              <a:rPr lang="fr-FR" dirty="0" err="1"/>
              <a:t>antipatinage</a:t>
            </a:r>
            <a:r>
              <a:rPr lang="fr-FR" dirty="0"/>
              <a:t> soient en état de fonctionnement.</a:t>
            </a:r>
            <a:endParaRPr lang="en-US" dirty="0"/>
          </a:p>
        </p:txBody>
      </p:sp>
      <p:sp>
        <p:nvSpPr>
          <p:cNvPr id="8" name="Rectangle 7"/>
          <p:cNvSpPr/>
          <p:nvPr/>
        </p:nvSpPr>
        <p:spPr>
          <a:xfrm>
            <a:off x="3876627" y="346071"/>
            <a:ext cx="2087431"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pPr algn="ctr"/>
            <a:r>
              <a:rPr lang="fr-FR" b="1" baseline="-25000" dirty="0">
                <a:solidFill>
                  <a:srgbClr val="000000"/>
                </a:solidFill>
                <a:latin typeface="Verdana" panose="020B0604030504040204" pitchFamily="34" charset="0"/>
              </a:rPr>
              <a:t>Freinage automatique</a:t>
            </a:r>
            <a:endParaRPr lang="fr-FR" dirty="0">
              <a:solidFill>
                <a:srgbClr val="000000"/>
              </a:solidFill>
              <a:latin typeface="Times New Roman" panose="02020603050405020304" pitchFamily="18" charset="0"/>
            </a:endParaRPr>
          </a:p>
        </p:txBody>
      </p:sp>
    </p:spTree>
    <p:extLst>
      <p:ext uri="{BB962C8B-B14F-4D97-AF65-F5344CB8AC3E}">
        <p14:creationId xmlns:p14="http://schemas.microsoft.com/office/powerpoint/2010/main" val="385671208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28599" y="577303"/>
            <a:ext cx="6596744" cy="590931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lnSpc>
                <a:spcPct val="150000"/>
              </a:lnSpc>
            </a:pPr>
            <a:r>
              <a:rPr lang="fr-FR" dirty="0" smtClean="0"/>
              <a:t>Le </a:t>
            </a:r>
            <a:r>
              <a:rPr lang="fr-FR" dirty="0"/>
              <a:t>freinage automatique ou auto-</a:t>
            </a:r>
            <a:r>
              <a:rPr lang="fr-FR" dirty="0" err="1"/>
              <a:t>brake</a:t>
            </a:r>
            <a:r>
              <a:rPr lang="fr-FR" dirty="0"/>
              <a:t> sur A330 peut être armé par un bouton à plusieurs niveaux :</a:t>
            </a:r>
          </a:p>
          <a:p>
            <a:pPr algn="just">
              <a:lnSpc>
                <a:spcPct val="150000"/>
              </a:lnSpc>
            </a:pPr>
            <a:r>
              <a:rPr lang="fr-FR" b="1" dirty="0" smtClean="0"/>
              <a:t>Mode  </a:t>
            </a:r>
            <a:r>
              <a:rPr lang="fr-FR" b="1" dirty="0" err="1" smtClean="0"/>
              <a:t>Low</a:t>
            </a:r>
            <a:r>
              <a:rPr lang="fr-FR" b="1" dirty="0" smtClean="0"/>
              <a:t> </a:t>
            </a:r>
            <a:r>
              <a:rPr lang="fr-FR" dirty="0"/>
              <a:t>: </a:t>
            </a:r>
            <a:endParaRPr lang="fr-FR" dirty="0" smtClean="0"/>
          </a:p>
          <a:p>
            <a:pPr marL="285750" indent="-285750" algn="just">
              <a:lnSpc>
                <a:spcPct val="150000"/>
              </a:lnSpc>
              <a:buFont typeface="Arial" panose="020B0604020202020204" pitchFamily="34" charset="0"/>
              <a:buChar char="•"/>
            </a:pPr>
            <a:r>
              <a:rPr lang="fr-FR" dirty="0" smtClean="0"/>
              <a:t>le </a:t>
            </a:r>
            <a:r>
              <a:rPr lang="fr-FR" dirty="0"/>
              <a:t>freinage commence progressivement 8 secondes après le déploiement des spoilers sol. </a:t>
            </a:r>
            <a:endParaRPr lang="fr-FR" dirty="0" smtClean="0"/>
          </a:p>
          <a:p>
            <a:pPr marL="285750" indent="-285750" algn="just">
              <a:lnSpc>
                <a:spcPct val="150000"/>
              </a:lnSpc>
              <a:buFont typeface="Arial" panose="020B0604020202020204" pitchFamily="34" charset="0"/>
              <a:buChar char="•"/>
            </a:pPr>
            <a:r>
              <a:rPr lang="fr-FR" dirty="0" smtClean="0"/>
              <a:t>La décélération </a:t>
            </a:r>
            <a:r>
              <a:rPr lang="fr-FR" dirty="0"/>
              <a:t>visée est de 1.7 </a:t>
            </a:r>
            <a:r>
              <a:rPr lang="fr-FR" dirty="0" smtClean="0"/>
              <a:t>m/s2</a:t>
            </a:r>
          </a:p>
          <a:p>
            <a:pPr algn="just">
              <a:lnSpc>
                <a:spcPct val="150000"/>
              </a:lnSpc>
            </a:pPr>
            <a:r>
              <a:rPr lang="fr-FR" b="1" dirty="0" smtClean="0"/>
              <a:t>Mode Medium</a:t>
            </a:r>
            <a:r>
              <a:rPr lang="fr-FR" dirty="0" smtClean="0"/>
              <a:t> </a:t>
            </a:r>
            <a:r>
              <a:rPr lang="fr-FR" dirty="0"/>
              <a:t>: dans ce </a:t>
            </a:r>
            <a:r>
              <a:rPr lang="fr-FR" dirty="0" smtClean="0"/>
              <a:t>mode: </a:t>
            </a:r>
          </a:p>
          <a:p>
            <a:pPr marL="285750" indent="-285750" algn="just">
              <a:lnSpc>
                <a:spcPct val="150000"/>
              </a:lnSpc>
              <a:buFont typeface="Arial" panose="020B0604020202020204" pitchFamily="34" charset="0"/>
              <a:buChar char="•"/>
            </a:pPr>
            <a:r>
              <a:rPr lang="fr-FR" dirty="0" smtClean="0"/>
              <a:t>le </a:t>
            </a:r>
            <a:r>
              <a:rPr lang="fr-FR" dirty="0"/>
              <a:t>freinage est plus </a:t>
            </a:r>
            <a:r>
              <a:rPr lang="fr-FR" dirty="0" smtClean="0"/>
              <a:t>agressif. </a:t>
            </a:r>
          </a:p>
          <a:p>
            <a:pPr marL="285750" indent="-285750" algn="just">
              <a:lnSpc>
                <a:spcPct val="150000"/>
              </a:lnSpc>
              <a:buFont typeface="Arial" panose="020B0604020202020204" pitchFamily="34" charset="0"/>
              <a:buChar char="•"/>
            </a:pPr>
            <a:r>
              <a:rPr lang="fr-FR" dirty="0" smtClean="0"/>
              <a:t>Il </a:t>
            </a:r>
            <a:r>
              <a:rPr lang="fr-FR" dirty="0"/>
              <a:t>commence immédiatement à la sortie des spoilers sol (donc au moment de l’enfoncement du train d’atterrissage principal) </a:t>
            </a:r>
            <a:endParaRPr lang="fr-FR" dirty="0" smtClean="0"/>
          </a:p>
          <a:p>
            <a:pPr marL="285750" indent="-285750" algn="just">
              <a:lnSpc>
                <a:spcPct val="150000"/>
              </a:lnSpc>
              <a:buFont typeface="Arial" panose="020B0604020202020204" pitchFamily="34" charset="0"/>
              <a:buChar char="•"/>
            </a:pPr>
            <a:r>
              <a:rPr lang="fr-FR" dirty="0" smtClean="0"/>
              <a:t>vise </a:t>
            </a:r>
            <a:r>
              <a:rPr lang="fr-FR" dirty="0"/>
              <a:t>une décélération de 3 </a:t>
            </a:r>
            <a:r>
              <a:rPr lang="fr-FR" dirty="0" smtClean="0"/>
              <a:t>m/s2</a:t>
            </a:r>
          </a:p>
          <a:p>
            <a:pPr algn="just">
              <a:lnSpc>
                <a:spcPct val="150000"/>
              </a:lnSpc>
            </a:pPr>
            <a:r>
              <a:rPr lang="fr-FR" b="1" dirty="0" smtClean="0"/>
              <a:t>Mode Max</a:t>
            </a:r>
            <a:r>
              <a:rPr lang="fr-FR" dirty="0" smtClean="0"/>
              <a:t> </a:t>
            </a:r>
            <a:r>
              <a:rPr lang="fr-FR" dirty="0"/>
              <a:t>: armé surtout lors du décollage pour permettre le freinage en cas d’interruption. Il applique la pression maximale sur les </a:t>
            </a:r>
            <a:r>
              <a:rPr lang="fr-FR" dirty="0" smtClean="0"/>
              <a:t>freins.</a:t>
            </a:r>
            <a:endParaRPr lang="en-US" dirty="0"/>
          </a:p>
        </p:txBody>
      </p:sp>
      <p:sp>
        <p:nvSpPr>
          <p:cNvPr id="7" name="ZoneTexte 6"/>
          <p:cNvSpPr txBox="1"/>
          <p:nvPr/>
        </p:nvSpPr>
        <p:spPr>
          <a:xfrm>
            <a:off x="1902788" y="103790"/>
            <a:ext cx="3788229" cy="36933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fr-FR" b="1" dirty="0" smtClean="0"/>
              <a:t>Schéma de principe type A330</a:t>
            </a:r>
            <a:endParaRPr lang="en-US" b="1" dirty="0"/>
          </a:p>
        </p:txBody>
      </p:sp>
      <p:pic>
        <p:nvPicPr>
          <p:cNvPr id="6" name="Espace réservé du contenu 3"/>
          <p:cNvPicPr>
            <a:picLocks noGrp="1" noChangeAspect="1"/>
          </p:cNvPicPr>
          <p:nvPr>
            <p:ph idx="1"/>
          </p:nvPr>
        </p:nvPicPr>
        <p:blipFill>
          <a:blip r:embed="rId2"/>
          <a:stretch>
            <a:fillRect/>
          </a:stretch>
        </p:blipFill>
        <p:spPr>
          <a:xfrm>
            <a:off x="7924800" y="1818779"/>
            <a:ext cx="2908303" cy="3644772"/>
          </a:xfrm>
          <a:prstGeom prst="rect">
            <a:avLst/>
          </a:prstGeom>
        </p:spPr>
      </p:pic>
    </p:spTree>
    <p:extLst>
      <p:ext uri="{BB962C8B-B14F-4D97-AF65-F5344CB8AC3E}">
        <p14:creationId xmlns:p14="http://schemas.microsoft.com/office/powerpoint/2010/main" val="356979566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06188" y="975088"/>
            <a:ext cx="8213270" cy="563231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buFont typeface="Arial" panose="020B0604020202020204" pitchFamily="34" charset="0"/>
              <a:buChar char="•"/>
            </a:pPr>
            <a:r>
              <a:rPr lang="fr-FR" dirty="0" smtClean="0"/>
              <a:t> L'</a:t>
            </a:r>
            <a:r>
              <a:rPr lang="fr-FR" dirty="0" err="1" smtClean="0"/>
              <a:t>autobrake</a:t>
            </a:r>
            <a:r>
              <a:rPr lang="fr-FR" dirty="0" smtClean="0"/>
              <a:t> assure une décélération constante suivant un taux sélecté. </a:t>
            </a:r>
          </a:p>
          <a:p>
            <a:pPr marL="285750" indent="-285750" algn="just">
              <a:buFont typeface="Arial" panose="020B0604020202020204" pitchFamily="34" charset="0"/>
              <a:buChar char="•"/>
            </a:pPr>
            <a:r>
              <a:rPr lang="fr-FR" dirty="0" smtClean="0"/>
              <a:t>Il contrôle en liaison avec le système </a:t>
            </a:r>
            <a:r>
              <a:rPr lang="fr-FR" dirty="0" err="1" smtClean="0"/>
              <a:t>antipatinage</a:t>
            </a:r>
            <a:r>
              <a:rPr lang="fr-FR" dirty="0" smtClean="0"/>
              <a:t> la pression de freinage pour maintenir la décélération retenue : I , 2, 3 ou MAX. </a:t>
            </a:r>
          </a:p>
          <a:p>
            <a:pPr marL="285750" indent="-285750" algn="just">
              <a:buFont typeface="Arial" panose="020B0604020202020204" pitchFamily="34" charset="0"/>
              <a:buChar char="•"/>
            </a:pPr>
            <a:r>
              <a:rPr lang="fr-FR" dirty="0" smtClean="0"/>
              <a:t>L'</a:t>
            </a:r>
            <a:r>
              <a:rPr lang="fr-FR" dirty="0" err="1" smtClean="0"/>
              <a:t>autobrake</a:t>
            </a:r>
            <a:r>
              <a:rPr lang="fr-FR" dirty="0" smtClean="0"/>
              <a:t> s'exerce jusqu'à l'arrêt complet de l'avion, sauf si le pilote le désarme avant.</a:t>
            </a:r>
          </a:p>
          <a:p>
            <a:pPr marL="285750" indent="-285750" algn="just">
              <a:buFont typeface="Arial" panose="020B0604020202020204" pitchFamily="34" charset="0"/>
              <a:buChar char="•"/>
            </a:pPr>
            <a:r>
              <a:rPr lang="fr-FR" dirty="0" smtClean="0"/>
              <a:t>Le système assurant une décélération donnée, l'utilisation des reverses diminue d'autant   l'intensité du freinage.</a:t>
            </a:r>
          </a:p>
          <a:p>
            <a:pPr marL="285750" indent="-285750" algn="just">
              <a:buFont typeface="Arial" panose="020B0604020202020204" pitchFamily="34" charset="0"/>
              <a:buChar char="•"/>
            </a:pPr>
            <a:r>
              <a:rPr lang="fr-FR" dirty="0" smtClean="0"/>
              <a:t>L'</a:t>
            </a:r>
            <a:r>
              <a:rPr lang="fr-FR" dirty="0" err="1" smtClean="0"/>
              <a:t>autobrake</a:t>
            </a:r>
            <a:r>
              <a:rPr lang="fr-FR" dirty="0" smtClean="0"/>
              <a:t> est armé pour l'atterrissage quand avion en vol :</a:t>
            </a:r>
          </a:p>
          <a:p>
            <a:pPr marL="742950" lvl="1" indent="-285750" algn="just">
              <a:buFont typeface="Courier New" panose="02070309020205020404" pitchFamily="49" charset="0"/>
              <a:buChar char="o"/>
            </a:pPr>
            <a:r>
              <a:rPr lang="fr-FR" dirty="0" smtClean="0"/>
              <a:t> l'interrupteur </a:t>
            </a:r>
            <a:r>
              <a:rPr lang="fr-FR" dirty="0" err="1" smtClean="0"/>
              <a:t>antiskid</a:t>
            </a:r>
            <a:r>
              <a:rPr lang="fr-FR" dirty="0" smtClean="0"/>
              <a:t> est sur ON ;   </a:t>
            </a:r>
          </a:p>
          <a:p>
            <a:pPr marL="742950" lvl="1" indent="-285750" algn="just">
              <a:buFont typeface="Courier New" panose="02070309020205020404" pitchFamily="49" charset="0"/>
              <a:buChar char="o"/>
            </a:pPr>
            <a:r>
              <a:rPr lang="fr-FR" dirty="0" smtClean="0"/>
              <a:t>et le secteur </a:t>
            </a:r>
            <a:r>
              <a:rPr lang="fr-FR" dirty="0" err="1" smtClean="0"/>
              <a:t>autobrake</a:t>
            </a:r>
            <a:r>
              <a:rPr lang="fr-FR" dirty="0" smtClean="0"/>
              <a:t> est sur 1, 2, 3 ou MAX.</a:t>
            </a:r>
          </a:p>
          <a:p>
            <a:pPr marL="285750" indent="-285750" algn="just">
              <a:buFont typeface="Arial" panose="020B0604020202020204" pitchFamily="34" charset="0"/>
              <a:buChar char="•"/>
            </a:pPr>
            <a:r>
              <a:rPr lang="fr-FR" dirty="0" smtClean="0"/>
              <a:t>A l'atterrissage, l'</a:t>
            </a:r>
            <a:r>
              <a:rPr lang="fr-FR" dirty="0" err="1" smtClean="0"/>
              <a:t>autobrake</a:t>
            </a:r>
            <a:r>
              <a:rPr lang="fr-FR" dirty="0" smtClean="0"/>
              <a:t> est appliqué lorsque les conditions suivantes sont remplies .</a:t>
            </a:r>
          </a:p>
          <a:p>
            <a:pPr marL="742950" lvl="1" indent="-285750" algn="just">
              <a:buFont typeface="Courier New" panose="02070309020205020404" pitchFamily="49" charset="0"/>
              <a:buChar char="o"/>
            </a:pPr>
            <a:r>
              <a:rPr lang="fr-FR" dirty="0" smtClean="0"/>
              <a:t>manettes de poussée proche du ralenti ;   </a:t>
            </a:r>
          </a:p>
          <a:p>
            <a:pPr marL="742950" lvl="1" indent="-285750" algn="just">
              <a:buFont typeface="Courier New" panose="02070309020205020404" pitchFamily="49" charset="0"/>
              <a:buChar char="o"/>
            </a:pPr>
            <a:r>
              <a:rPr lang="fr-FR" dirty="0" smtClean="0"/>
              <a:t>et roues trains principaux en rotation.</a:t>
            </a:r>
          </a:p>
          <a:p>
            <a:pPr marL="285750" indent="-285750" algn="just">
              <a:buFont typeface="Arial" panose="020B0604020202020204" pitchFamily="34" charset="0"/>
              <a:buChar char="•"/>
            </a:pPr>
            <a:r>
              <a:rPr lang="fr-FR" dirty="0" smtClean="0"/>
              <a:t>Le freinage automatique à l'atterrissage ou en RTC) (</a:t>
            </a:r>
            <a:r>
              <a:rPr lang="fr-FR" dirty="0" err="1" smtClean="0"/>
              <a:t>Rejected</a:t>
            </a:r>
            <a:r>
              <a:rPr lang="fr-FR" dirty="0" smtClean="0"/>
              <a:t> </a:t>
            </a:r>
            <a:r>
              <a:rPr lang="fr-FR" dirty="0" err="1" smtClean="0"/>
              <a:t>Take</a:t>
            </a:r>
            <a:r>
              <a:rPr lang="fr-FR" dirty="0" smtClean="0"/>
              <a:t> Off) est désarmé par l'une des conditions suivantes :</a:t>
            </a:r>
          </a:p>
          <a:p>
            <a:pPr marL="742950" lvl="1" indent="-285750" algn="just">
              <a:buFont typeface="Courier New" panose="02070309020205020404" pitchFamily="49" charset="0"/>
              <a:buChar char="o"/>
            </a:pPr>
            <a:r>
              <a:rPr lang="fr-FR" dirty="0" smtClean="0"/>
              <a:t>repositionnement de la commande d'aérofreins sur DOWN </a:t>
            </a:r>
          </a:p>
          <a:p>
            <a:pPr marL="742950" lvl="1" indent="-285750" algn="just">
              <a:buFont typeface="Courier New" panose="02070309020205020404" pitchFamily="49" charset="0"/>
              <a:buChar char="o"/>
            </a:pPr>
            <a:r>
              <a:rPr lang="fr-FR" dirty="0" smtClean="0"/>
              <a:t>avancement d'une des manettes de poussée après le toucher des roues ;   </a:t>
            </a:r>
          </a:p>
          <a:p>
            <a:pPr marL="742950" lvl="1" indent="-285750" algn="just">
              <a:buFont typeface="Courier New" panose="02070309020205020404" pitchFamily="49" charset="0"/>
              <a:buChar char="o"/>
            </a:pPr>
            <a:r>
              <a:rPr lang="fr-FR" dirty="0" smtClean="0"/>
              <a:t>positionnement du sélecteur </a:t>
            </a:r>
            <a:r>
              <a:rPr lang="fr-FR" dirty="0" err="1" smtClean="0"/>
              <a:t>autobrake</a:t>
            </a:r>
            <a:r>
              <a:rPr lang="fr-FR" dirty="0" smtClean="0"/>
              <a:t> sur OFF ;   </a:t>
            </a:r>
          </a:p>
          <a:p>
            <a:pPr marL="742950" lvl="1" indent="-285750" algn="just">
              <a:buFont typeface="Courier New" panose="02070309020205020404" pitchFamily="49" charset="0"/>
              <a:buChar char="o"/>
            </a:pPr>
            <a:r>
              <a:rPr lang="fr-FR" dirty="0" smtClean="0"/>
              <a:t>application des pieds (</a:t>
            </a:r>
            <a:r>
              <a:rPr lang="fr-FR" dirty="0" err="1" smtClean="0"/>
              <a:t>Cdb</a:t>
            </a:r>
            <a:r>
              <a:rPr lang="fr-FR" dirty="0" smtClean="0"/>
              <a:t> ou </a:t>
            </a:r>
            <a:r>
              <a:rPr lang="fr-FR" dirty="0" err="1" smtClean="0"/>
              <a:t>Pil</a:t>
            </a:r>
            <a:r>
              <a:rPr lang="fr-FR" dirty="0" smtClean="0"/>
              <a:t>) sur les pédales de freins.</a:t>
            </a:r>
            <a:endParaRPr lang="fr-FR" dirty="0"/>
          </a:p>
        </p:txBody>
      </p:sp>
      <p:pic>
        <p:nvPicPr>
          <p:cNvPr id="5" name="Image 4"/>
          <p:cNvPicPr>
            <a:picLocks noChangeAspect="1"/>
          </p:cNvPicPr>
          <p:nvPr/>
        </p:nvPicPr>
        <p:blipFill>
          <a:blip r:embed="rId2"/>
          <a:stretch>
            <a:fillRect/>
          </a:stretch>
        </p:blipFill>
        <p:spPr>
          <a:xfrm>
            <a:off x="8812045" y="2244437"/>
            <a:ext cx="3265160" cy="2434440"/>
          </a:xfrm>
          <a:prstGeom prst="rect">
            <a:avLst/>
          </a:prstGeom>
        </p:spPr>
        <p:style>
          <a:lnRef idx="2">
            <a:schemeClr val="accent2"/>
          </a:lnRef>
          <a:fillRef idx="1">
            <a:schemeClr val="lt1"/>
          </a:fillRef>
          <a:effectRef idx="0">
            <a:schemeClr val="accent2"/>
          </a:effectRef>
          <a:fontRef idx="minor">
            <a:schemeClr val="dk1"/>
          </a:fontRef>
        </p:style>
      </p:pic>
      <p:sp>
        <p:nvSpPr>
          <p:cNvPr id="2" name="Rectangle 1"/>
          <p:cNvSpPr/>
          <p:nvPr/>
        </p:nvSpPr>
        <p:spPr>
          <a:xfrm>
            <a:off x="3942142" y="420819"/>
            <a:ext cx="4307718"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Circuit de freinage automatique (</a:t>
            </a:r>
            <a:r>
              <a:rPr lang="fr-FR" dirty="0" err="1"/>
              <a:t>autobrake</a:t>
            </a:r>
            <a:r>
              <a:rPr lang="fr-FR" dirty="0"/>
              <a:t>)</a:t>
            </a:r>
          </a:p>
        </p:txBody>
      </p:sp>
    </p:spTree>
    <p:extLst>
      <p:ext uri="{BB962C8B-B14F-4D97-AF65-F5344CB8AC3E}">
        <p14:creationId xmlns:p14="http://schemas.microsoft.com/office/powerpoint/2010/main" val="104435046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reins Schema circuit A330"/>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962434" y="199243"/>
            <a:ext cx="5033623" cy="6391378"/>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185058" y="1594163"/>
            <a:ext cx="6596744" cy="378885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lnSpc>
                <a:spcPct val="150000"/>
              </a:lnSpc>
            </a:pPr>
            <a:r>
              <a:rPr lang="fr-FR" dirty="0"/>
              <a:t>L'unité de freinage et de contrôle de pilotage BSCU est un système numérique double canaux (contrôle et </a:t>
            </a:r>
            <a:r>
              <a:rPr lang="fr-FR" dirty="0" smtClean="0"/>
              <a:t>surveillance). </a:t>
            </a:r>
          </a:p>
          <a:p>
            <a:pPr algn="just">
              <a:lnSpc>
                <a:spcPct val="150000"/>
              </a:lnSpc>
            </a:pPr>
            <a:r>
              <a:rPr lang="fr-FR" dirty="0" smtClean="0"/>
              <a:t>L'ordinateur </a:t>
            </a:r>
            <a:r>
              <a:rPr lang="fr-FR" dirty="0"/>
              <a:t>contrôlant les fonctions suivantes :</a:t>
            </a:r>
          </a:p>
          <a:p>
            <a:pPr algn="just">
              <a:lnSpc>
                <a:spcPct val="150000"/>
              </a:lnSpc>
            </a:pPr>
            <a:r>
              <a:rPr lang="fr-FR" dirty="0"/>
              <a:t>- le système de freinage </a:t>
            </a:r>
            <a:r>
              <a:rPr lang="fr-FR" dirty="0" smtClean="0"/>
              <a:t>normal;</a:t>
            </a:r>
            <a:endParaRPr lang="fr-FR" dirty="0"/>
          </a:p>
          <a:p>
            <a:pPr algn="just">
              <a:lnSpc>
                <a:spcPct val="150000"/>
              </a:lnSpc>
            </a:pPr>
            <a:r>
              <a:rPr lang="fr-FR" dirty="0"/>
              <a:t>- l'</a:t>
            </a:r>
            <a:r>
              <a:rPr lang="fr-FR" dirty="0" err="1"/>
              <a:t>anti-dérapant</a:t>
            </a:r>
            <a:r>
              <a:rPr lang="fr-FR" dirty="0"/>
              <a:t> de contrôle (</a:t>
            </a:r>
            <a:r>
              <a:rPr lang="fr-FR" dirty="0" err="1"/>
              <a:t>anti-skid</a:t>
            </a:r>
            <a:r>
              <a:rPr lang="fr-FR" dirty="0"/>
              <a:t>) normal et </a:t>
            </a:r>
            <a:r>
              <a:rPr lang="fr-FR" dirty="0" smtClean="0"/>
              <a:t>secours;</a:t>
            </a:r>
            <a:endParaRPr lang="fr-FR" dirty="0"/>
          </a:p>
          <a:p>
            <a:pPr algn="just">
              <a:lnSpc>
                <a:spcPct val="150000"/>
              </a:lnSpc>
            </a:pPr>
            <a:r>
              <a:rPr lang="fr-FR" dirty="0"/>
              <a:t>- la fonction de freinage automatique avec LO, MED, </a:t>
            </a:r>
            <a:r>
              <a:rPr lang="fr-FR" dirty="0" smtClean="0"/>
              <a:t>MAX;</a:t>
            </a:r>
            <a:endParaRPr lang="fr-FR" dirty="0"/>
          </a:p>
          <a:p>
            <a:pPr algn="just">
              <a:lnSpc>
                <a:spcPct val="150000"/>
              </a:lnSpc>
            </a:pPr>
            <a:r>
              <a:rPr lang="fr-FR" dirty="0"/>
              <a:t>- l'orientation du train avant traitement de la </a:t>
            </a:r>
            <a:r>
              <a:rPr lang="fr-FR" dirty="0" smtClean="0"/>
              <a:t>commande;</a:t>
            </a:r>
            <a:endParaRPr lang="fr-FR" dirty="0"/>
          </a:p>
          <a:p>
            <a:pPr algn="just">
              <a:lnSpc>
                <a:spcPct val="150000"/>
              </a:lnSpc>
            </a:pPr>
            <a:r>
              <a:rPr lang="fr-FR" dirty="0"/>
              <a:t>- la température des freins et le traitement du signal ;</a:t>
            </a:r>
          </a:p>
          <a:p>
            <a:pPr algn="just">
              <a:lnSpc>
                <a:spcPct val="150000"/>
              </a:lnSpc>
            </a:pPr>
            <a:r>
              <a:rPr lang="fr-FR" dirty="0"/>
              <a:t>- le suivi de toutes ces fonctions</a:t>
            </a:r>
            <a:r>
              <a:rPr lang="fr-FR" dirty="0" smtClean="0"/>
              <a:t>.</a:t>
            </a:r>
            <a:endParaRPr lang="fr-FR" dirty="0"/>
          </a:p>
        </p:txBody>
      </p:sp>
      <p:sp>
        <p:nvSpPr>
          <p:cNvPr id="7" name="ZoneTexte 6"/>
          <p:cNvSpPr txBox="1"/>
          <p:nvPr/>
        </p:nvSpPr>
        <p:spPr>
          <a:xfrm>
            <a:off x="1750388" y="329871"/>
            <a:ext cx="3788229" cy="36933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defPPr>
              <a:defRPr lang="en-US"/>
            </a:defPPr>
            <a:lvl1pPr algn="ctr">
              <a:defRPr b="1"/>
            </a:lvl1pPr>
          </a:lstStyle>
          <a:p>
            <a:r>
              <a:rPr lang="fr-FR" dirty="0"/>
              <a:t>Schéma de principe type A330</a:t>
            </a:r>
            <a:endParaRPr lang="en-US" dirty="0"/>
          </a:p>
        </p:txBody>
      </p:sp>
    </p:spTree>
    <p:extLst>
      <p:ext uri="{BB962C8B-B14F-4D97-AF65-F5344CB8AC3E}">
        <p14:creationId xmlns:p14="http://schemas.microsoft.com/office/powerpoint/2010/main" val="150012995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33399" y="1734231"/>
            <a:ext cx="10668000" cy="3373359"/>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nSpc>
                <a:spcPct val="150000"/>
              </a:lnSpc>
            </a:pPr>
            <a:r>
              <a:rPr lang="fr-FR" sz="2000" b="1" baseline="-25000" dirty="0" smtClean="0">
                <a:solidFill>
                  <a:srgbClr val="000000"/>
                </a:solidFill>
                <a:latin typeface="Tahoma" panose="020B0604030504040204" pitchFamily="34" charset="0"/>
              </a:rPr>
              <a:t> </a:t>
            </a:r>
            <a:r>
              <a:rPr lang="fr-FR" dirty="0" smtClean="0">
                <a:solidFill>
                  <a:schemeClr val="dk1"/>
                </a:solidFill>
              </a:rPr>
              <a:t>En </a:t>
            </a:r>
            <a:r>
              <a:rPr lang="fr-FR" dirty="0">
                <a:solidFill>
                  <a:schemeClr val="dk1"/>
                </a:solidFill>
              </a:rPr>
              <a:t>plus de la régulation du freinage, le système d'</a:t>
            </a:r>
            <a:r>
              <a:rPr lang="fr-FR" dirty="0" err="1">
                <a:solidFill>
                  <a:schemeClr val="dk1"/>
                </a:solidFill>
              </a:rPr>
              <a:t>antipatinage</a:t>
            </a:r>
            <a:r>
              <a:rPr lang="fr-FR" dirty="0">
                <a:solidFill>
                  <a:schemeClr val="dk1"/>
                </a:solidFill>
              </a:rPr>
              <a:t> assure des protections </a:t>
            </a:r>
            <a:r>
              <a:rPr lang="fr-FR" dirty="0" smtClean="0">
                <a:solidFill>
                  <a:schemeClr val="dk1"/>
                </a:solidFill>
              </a:rPr>
              <a:t>:</a:t>
            </a:r>
          </a:p>
          <a:p>
            <a:pPr marL="285750" indent="-285750">
              <a:lnSpc>
                <a:spcPct val="150000"/>
              </a:lnSpc>
              <a:buFont typeface="Arial" panose="020B0604020202020204" pitchFamily="34" charset="0"/>
              <a:buChar char="•"/>
            </a:pPr>
            <a:r>
              <a:rPr lang="fr-FR" dirty="0" smtClean="0">
                <a:solidFill>
                  <a:schemeClr val="dk1"/>
                </a:solidFill>
              </a:rPr>
              <a:t>au </a:t>
            </a:r>
            <a:r>
              <a:rPr lang="fr-FR" dirty="0">
                <a:solidFill>
                  <a:schemeClr val="dk1"/>
                </a:solidFill>
              </a:rPr>
              <a:t>toucher des roues : ce dispositif garantit que les freins ne sont pas appliqués au toucher des roues ; à l'atterrissage, le circuit de freins est inhibé jusqu'à ce que </a:t>
            </a:r>
            <a:r>
              <a:rPr lang="fr-FR" dirty="0" smtClean="0">
                <a:solidFill>
                  <a:schemeClr val="dk1"/>
                </a:solidFill>
              </a:rPr>
              <a:t>les roues </a:t>
            </a:r>
            <a:r>
              <a:rPr lang="fr-FR" dirty="0">
                <a:solidFill>
                  <a:schemeClr val="dk1"/>
                </a:solidFill>
              </a:rPr>
              <a:t>tournent à une certaine vitesse ; une pression exercée par inadvertance sur une pédale de freins au toucher des roues n'a pas de conséquences dommageables ;</a:t>
            </a:r>
          </a:p>
          <a:p>
            <a:pPr marL="285750" indent="-285750">
              <a:lnSpc>
                <a:spcPct val="150000"/>
              </a:lnSpc>
              <a:buFont typeface="Arial" panose="020B0604020202020204" pitchFamily="34" charset="0"/>
              <a:buChar char="•"/>
            </a:pPr>
            <a:r>
              <a:rPr lang="fr-FR" dirty="0">
                <a:solidFill>
                  <a:schemeClr val="dk1"/>
                </a:solidFill>
              </a:rPr>
              <a:t>contre l'hydroplanage : la pression est relâchée si un hydroplanage est constaté ;</a:t>
            </a:r>
          </a:p>
          <a:p>
            <a:pPr marL="285750" indent="-285750">
              <a:lnSpc>
                <a:spcPct val="150000"/>
              </a:lnSpc>
              <a:buFont typeface="Arial" panose="020B0604020202020204" pitchFamily="34" charset="0"/>
              <a:buChar char="•"/>
            </a:pPr>
            <a:r>
              <a:rPr lang="fr-FR" dirty="0">
                <a:solidFill>
                  <a:schemeClr val="dk1"/>
                </a:solidFill>
              </a:rPr>
              <a:t>en cas de roue bloquée : la pression est relâchée sur une roue qui se bloque ; ce dispositif agit en comparant les vitesses de rotation des roues d'un même train</a:t>
            </a:r>
            <a:r>
              <a:rPr lang="fr-FR" dirty="0" smtClean="0">
                <a:solidFill>
                  <a:schemeClr val="dk1"/>
                </a:solidFill>
              </a:rPr>
              <a:t>.</a:t>
            </a:r>
            <a:endParaRPr lang="fr-FR" dirty="0">
              <a:solidFill>
                <a:schemeClr val="dk1"/>
              </a:solidFill>
            </a:endParaRPr>
          </a:p>
        </p:txBody>
      </p:sp>
      <p:sp>
        <p:nvSpPr>
          <p:cNvPr id="5" name="Rectangle 4"/>
          <p:cNvSpPr/>
          <p:nvPr/>
        </p:nvSpPr>
        <p:spPr>
          <a:xfrm>
            <a:off x="3353890" y="283419"/>
            <a:ext cx="5027018" cy="369332"/>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fr-FR" b="1" dirty="0"/>
              <a:t>Protections assurées par le système d'</a:t>
            </a:r>
            <a:r>
              <a:rPr lang="fr-FR" b="1" dirty="0" err="1"/>
              <a:t>antipatinaqe</a:t>
            </a:r>
            <a:endParaRPr lang="fr-FR" b="1" dirty="0"/>
          </a:p>
        </p:txBody>
      </p:sp>
    </p:spTree>
    <p:extLst>
      <p:ext uri="{BB962C8B-B14F-4D97-AF65-F5344CB8AC3E}">
        <p14:creationId xmlns:p14="http://schemas.microsoft.com/office/powerpoint/2010/main" val="326518059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2747228" y="662855"/>
            <a:ext cx="6501600" cy="2722602"/>
          </a:xfrm>
          <a:prstGeom prst="rect">
            <a:avLst/>
          </a:prstGeom>
        </p:spPr>
      </p:pic>
      <p:sp>
        <p:nvSpPr>
          <p:cNvPr id="5" name="Rectangle 4"/>
          <p:cNvSpPr/>
          <p:nvPr/>
        </p:nvSpPr>
        <p:spPr>
          <a:xfrm>
            <a:off x="1001487" y="3770917"/>
            <a:ext cx="10221685" cy="258532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b="1" dirty="0" smtClean="0">
                <a:solidFill>
                  <a:schemeClr val="dk1"/>
                </a:solidFill>
              </a:rPr>
              <a:t>Hydroplanage </a:t>
            </a:r>
          </a:p>
          <a:p>
            <a:pPr marL="285750" indent="-285750">
              <a:buFont typeface="Arial" panose="020B0604020202020204" pitchFamily="34" charset="0"/>
              <a:buChar char="•"/>
            </a:pPr>
            <a:r>
              <a:rPr lang="fr-FR" dirty="0" smtClean="0">
                <a:solidFill>
                  <a:schemeClr val="dk1"/>
                </a:solidFill>
              </a:rPr>
              <a:t>lorsqu'un </a:t>
            </a:r>
            <a:r>
              <a:rPr lang="fr-FR" dirty="0">
                <a:solidFill>
                  <a:schemeClr val="dk1"/>
                </a:solidFill>
              </a:rPr>
              <a:t>pneumatique roule sur une surface recouverte d'une pellicule d'eau, une pression hydrodynamique proportionnelle à la vitesse se développe dans la zone de contact.</a:t>
            </a:r>
          </a:p>
          <a:p>
            <a:pPr marL="285750" indent="-285750">
              <a:buFont typeface="Arial" panose="020B0604020202020204" pitchFamily="34" charset="0"/>
              <a:buChar char="•"/>
            </a:pPr>
            <a:r>
              <a:rPr lang="fr-FR" dirty="0">
                <a:solidFill>
                  <a:schemeClr val="dk1"/>
                </a:solidFill>
              </a:rPr>
              <a:t>Cette pression engendre une véritable portance qui, au-delà d'une certaine vitesse appelée « vitesse d'hydroplanage », peut faire décoller le pneu </a:t>
            </a:r>
            <a:endParaRPr lang="fr-FR" dirty="0" smtClean="0">
              <a:solidFill>
                <a:schemeClr val="dk1"/>
              </a:solidFill>
            </a:endParaRPr>
          </a:p>
          <a:p>
            <a:pPr marL="285750" indent="-285750">
              <a:buFont typeface="Arial" panose="020B0604020202020204" pitchFamily="34" charset="0"/>
              <a:buChar char="•"/>
            </a:pPr>
            <a:r>
              <a:rPr lang="fr-FR" dirty="0" smtClean="0"/>
              <a:t>Il</a:t>
            </a:r>
            <a:r>
              <a:rPr lang="fr-FR" dirty="0" smtClean="0">
                <a:solidFill>
                  <a:schemeClr val="dk1"/>
                </a:solidFill>
              </a:rPr>
              <a:t> </a:t>
            </a:r>
            <a:r>
              <a:rPr lang="fr-FR" dirty="0">
                <a:solidFill>
                  <a:schemeClr val="dk1"/>
                </a:solidFill>
              </a:rPr>
              <a:t>est alors supporté par la pellicule d'eau. Le pneu «surfe» sur la pellicule d'eau. C'est l'hydroplanage total; </a:t>
            </a:r>
            <a:endParaRPr lang="fr-FR" dirty="0" smtClean="0">
              <a:solidFill>
                <a:schemeClr val="dk1"/>
              </a:solidFill>
            </a:endParaRPr>
          </a:p>
          <a:p>
            <a:pPr marL="285750" indent="-285750">
              <a:buFont typeface="Arial" panose="020B0604020202020204" pitchFamily="34" charset="0"/>
              <a:buChar char="•"/>
            </a:pPr>
            <a:r>
              <a:rPr lang="fr-FR" dirty="0" smtClean="0">
                <a:solidFill>
                  <a:schemeClr val="dk1"/>
                </a:solidFill>
              </a:rPr>
              <a:t>le </a:t>
            </a:r>
            <a:r>
              <a:rPr lang="fr-FR" dirty="0">
                <a:solidFill>
                  <a:schemeClr val="dk1"/>
                </a:solidFill>
              </a:rPr>
              <a:t>coefficient d'adhérence(f) est égal à zéro. </a:t>
            </a:r>
            <a:endParaRPr lang="fr-FR" dirty="0" smtClean="0">
              <a:solidFill>
                <a:schemeClr val="dk1"/>
              </a:solidFill>
            </a:endParaRPr>
          </a:p>
          <a:p>
            <a:pPr marL="285750" indent="-285750">
              <a:buFont typeface="Arial" panose="020B0604020202020204" pitchFamily="34" charset="0"/>
              <a:buChar char="•"/>
            </a:pPr>
            <a:r>
              <a:rPr lang="fr-FR" dirty="0" smtClean="0">
                <a:solidFill>
                  <a:schemeClr val="dk1"/>
                </a:solidFill>
              </a:rPr>
              <a:t>Ce </a:t>
            </a:r>
            <a:r>
              <a:rPr lang="fr-FR" dirty="0">
                <a:solidFill>
                  <a:schemeClr val="dk1"/>
                </a:solidFill>
              </a:rPr>
              <a:t>phénomène peut entraîner l'arrêt de la rotation de la roue.</a:t>
            </a:r>
            <a:endParaRPr lang="en-US" sz="2000" dirty="0"/>
          </a:p>
        </p:txBody>
      </p:sp>
      <p:sp>
        <p:nvSpPr>
          <p:cNvPr id="6" name="Rectangle 5"/>
          <p:cNvSpPr/>
          <p:nvPr/>
        </p:nvSpPr>
        <p:spPr>
          <a:xfrm>
            <a:off x="3812189" y="174562"/>
            <a:ext cx="4110421"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b="1" baseline="-25000" dirty="0">
                <a:solidFill>
                  <a:srgbClr val="000000"/>
                </a:solidFill>
                <a:latin typeface="Tahoma" panose="020B0604030504040204" pitchFamily="34" charset="0"/>
              </a:rPr>
              <a:t>Protections assurées par le système d'</a:t>
            </a:r>
            <a:r>
              <a:rPr lang="fr-FR" b="1" baseline="-25000" dirty="0" err="1">
                <a:solidFill>
                  <a:srgbClr val="000000"/>
                </a:solidFill>
                <a:latin typeface="Tahoma" panose="020B0604030504040204" pitchFamily="34" charset="0"/>
              </a:rPr>
              <a:t>antipatinaqe</a:t>
            </a:r>
            <a:endParaRPr lang="fr-FR" dirty="0">
              <a:solidFill>
                <a:srgbClr val="000000"/>
              </a:solidFill>
              <a:latin typeface="Times New Roman" panose="02020603050405020304" pitchFamily="18" charset="0"/>
            </a:endParaRPr>
          </a:p>
        </p:txBody>
      </p:sp>
    </p:spTree>
    <p:extLst>
      <p:ext uri="{BB962C8B-B14F-4D97-AF65-F5344CB8AC3E}">
        <p14:creationId xmlns:p14="http://schemas.microsoft.com/office/powerpoint/2010/main" val="202381486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870858" y="1770458"/>
            <a:ext cx="6215744" cy="383181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Les freins utilisés sont tous à disques multiples. </a:t>
            </a:r>
          </a:p>
          <a:p>
            <a:pPr marL="285750" indent="-285750" algn="just">
              <a:lnSpc>
                <a:spcPct val="150000"/>
              </a:lnSpc>
              <a:buFont typeface="Arial" panose="020B0604020202020204" pitchFamily="34" charset="0"/>
              <a:buChar char="•"/>
            </a:pPr>
            <a:r>
              <a:rPr lang="fr-FR" dirty="0" smtClean="0"/>
              <a:t>L'ensemble bloc frein est constitué de disques mobiles solidaires de la roue intercalés entre des disques fixes solidaires de la fusée porteurs de garnitures. </a:t>
            </a:r>
          </a:p>
          <a:p>
            <a:pPr marL="285750" indent="-285750" algn="just">
              <a:lnSpc>
                <a:spcPct val="150000"/>
              </a:lnSpc>
              <a:buFont typeface="Arial" panose="020B0604020202020204" pitchFamily="34" charset="0"/>
              <a:buChar char="•"/>
            </a:pPr>
            <a:r>
              <a:rPr lang="fr-FR" dirty="0" smtClean="0"/>
              <a:t>Il est entouré d'un bouclier thermique (pare-chaleur ou puit de chaleur) et logé à l'intérieur de la jante. </a:t>
            </a:r>
          </a:p>
          <a:p>
            <a:pPr marL="285750" indent="-285750" algn="just">
              <a:lnSpc>
                <a:spcPct val="150000"/>
              </a:lnSpc>
              <a:buFont typeface="Arial" panose="020B0604020202020204" pitchFamily="34" charset="0"/>
              <a:buChar char="•"/>
            </a:pPr>
            <a:r>
              <a:rPr lang="fr-FR" dirty="0" smtClean="0"/>
              <a:t>Des pistons (périphériques) soumis à la pression hydraulique poussent un plateau de pression qui met en contact les disques fixes et mobiles assurant ainsi le freinage.</a:t>
            </a:r>
          </a:p>
        </p:txBody>
      </p:sp>
      <p:sp>
        <p:nvSpPr>
          <p:cNvPr id="6" name="Rectangle 5"/>
          <p:cNvSpPr/>
          <p:nvPr/>
        </p:nvSpPr>
        <p:spPr>
          <a:xfrm>
            <a:off x="4663302" y="241465"/>
            <a:ext cx="252793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DESCRIPTION D'UN BLOC</a:t>
            </a:r>
          </a:p>
        </p:txBody>
      </p:sp>
      <p:pic>
        <p:nvPicPr>
          <p:cNvPr id="4" name="Picture 2" descr="Freins Schema Carbone A33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57456" y="3677807"/>
            <a:ext cx="3868646" cy="2813180"/>
          </a:xfrm>
          <a:prstGeom prst="rect">
            <a:avLst/>
          </a:prstGeom>
        </p:spPr>
        <p:style>
          <a:lnRef idx="2">
            <a:schemeClr val="accent2"/>
          </a:lnRef>
          <a:fillRef idx="1">
            <a:schemeClr val="lt1"/>
          </a:fillRef>
          <a:effectRef idx="0">
            <a:schemeClr val="accent2"/>
          </a:effectRef>
          <a:fontRef idx="minor">
            <a:schemeClr val="dk1"/>
          </a:fontRef>
        </p:style>
      </p:pic>
      <p:pic>
        <p:nvPicPr>
          <p:cNvPr id="7" name="Picture 4" descr="Freins photo A330"/>
          <p:cNvPicPr>
            <a:picLocks noChangeAspect="1" noChangeArrowheads="1"/>
          </p:cNvPicPr>
          <p:nvPr/>
        </p:nvPicPr>
        <p:blipFill rotWithShape="1">
          <a:blip r:embed="rId3">
            <a:extLst>
              <a:ext uri="{28A0092B-C50C-407E-A947-70E740481C1C}">
                <a14:useLocalDpi xmlns:a14="http://schemas.microsoft.com/office/drawing/2010/main" val="0"/>
              </a:ext>
            </a:extLst>
          </a:blip>
          <a:srcRect b="6896"/>
          <a:stretch/>
        </p:blipFill>
        <p:spPr bwMode="auto">
          <a:xfrm>
            <a:off x="7957456" y="610797"/>
            <a:ext cx="3868646" cy="2855762"/>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311164250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838200" y="2177396"/>
            <a:ext cx="6215744" cy="3000821"/>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Les disques peuvent être en acier, dans ce cas, ils seront morcelés dilation et, les garnitures seront de type </a:t>
            </a:r>
            <a:r>
              <a:rPr lang="fr-FR" dirty="0" err="1" smtClean="0"/>
              <a:t>métallo-plastique</a:t>
            </a:r>
            <a:r>
              <a:rPr lang="fr-FR" dirty="0" smtClean="0"/>
              <a:t> ; </a:t>
            </a:r>
          </a:p>
          <a:p>
            <a:pPr marL="285750" indent="-285750" algn="just">
              <a:lnSpc>
                <a:spcPct val="150000"/>
              </a:lnSpc>
              <a:buFont typeface="Arial" panose="020B0604020202020204" pitchFamily="34" charset="0"/>
              <a:buChar char="•"/>
            </a:pPr>
            <a:r>
              <a:rPr lang="fr-FR" dirty="0" smtClean="0"/>
              <a:t>sur les avions récents (A320-330-340... ) les disques fixes et mobiles sont en carbone d'une seule pièce dilatation nulle, avec des avantages de gains de poids ainsi que des performances.</a:t>
            </a:r>
            <a:endParaRPr lang="fr-FR" dirty="0"/>
          </a:p>
        </p:txBody>
      </p:sp>
      <p:sp>
        <p:nvSpPr>
          <p:cNvPr id="6" name="Rectangle 5"/>
          <p:cNvSpPr/>
          <p:nvPr/>
        </p:nvSpPr>
        <p:spPr>
          <a:xfrm>
            <a:off x="4663302" y="241465"/>
            <a:ext cx="252793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DESCRIPTION D'UN BLOC</a:t>
            </a:r>
          </a:p>
        </p:txBody>
      </p:sp>
      <p:pic>
        <p:nvPicPr>
          <p:cNvPr id="4" name="Picture 2" descr="Freins Schema Carbone A33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57456" y="3677806"/>
            <a:ext cx="3868646" cy="2813180"/>
          </a:xfrm>
          <a:prstGeom prst="rect">
            <a:avLst/>
          </a:prstGeom>
        </p:spPr>
        <p:style>
          <a:lnRef idx="2">
            <a:schemeClr val="accent2"/>
          </a:lnRef>
          <a:fillRef idx="1">
            <a:schemeClr val="lt1"/>
          </a:fillRef>
          <a:effectRef idx="0">
            <a:schemeClr val="accent2"/>
          </a:effectRef>
          <a:fontRef idx="minor">
            <a:schemeClr val="dk1"/>
          </a:fontRef>
        </p:style>
      </p:pic>
      <p:pic>
        <p:nvPicPr>
          <p:cNvPr id="7" name="Picture 4" descr="Freins photo A330"/>
          <p:cNvPicPr>
            <a:picLocks noChangeAspect="1" noChangeArrowheads="1"/>
          </p:cNvPicPr>
          <p:nvPr/>
        </p:nvPicPr>
        <p:blipFill rotWithShape="1">
          <a:blip r:embed="rId3">
            <a:extLst>
              <a:ext uri="{28A0092B-C50C-407E-A947-70E740481C1C}">
                <a14:useLocalDpi xmlns:a14="http://schemas.microsoft.com/office/drawing/2010/main" val="0"/>
              </a:ext>
            </a:extLst>
          </a:blip>
          <a:srcRect b="6896"/>
          <a:stretch/>
        </p:blipFill>
        <p:spPr bwMode="auto">
          <a:xfrm>
            <a:off x="7957456" y="610797"/>
            <a:ext cx="3868646" cy="2855762"/>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179531913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747203" y="727329"/>
            <a:ext cx="2762908"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smtClean="0"/>
              <a:t>Exemple type : Boeing 737</a:t>
            </a:r>
            <a:endParaRPr lang="fr-FR" dirty="0"/>
          </a:p>
        </p:txBody>
      </p:sp>
      <p:sp>
        <p:nvSpPr>
          <p:cNvPr id="6" name="Rectangle 5"/>
          <p:cNvSpPr/>
          <p:nvPr/>
        </p:nvSpPr>
        <p:spPr>
          <a:xfrm>
            <a:off x="4560215" y="207220"/>
            <a:ext cx="313688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CIRCUIT DE FREINAGE NORMAL</a:t>
            </a:r>
          </a:p>
        </p:txBody>
      </p:sp>
      <p:pic>
        <p:nvPicPr>
          <p:cNvPr id="2" name="Imag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67195" y="1469570"/>
            <a:ext cx="4943675" cy="4863421"/>
          </a:xfrm>
          <a:prstGeom prst="rect">
            <a:avLst/>
          </a:prstGeom>
        </p:spPr>
      </p:pic>
      <p:sp>
        <p:nvSpPr>
          <p:cNvPr id="7" name="Rectangle 6"/>
          <p:cNvSpPr/>
          <p:nvPr/>
        </p:nvSpPr>
        <p:spPr>
          <a:xfrm>
            <a:off x="549234" y="1616770"/>
            <a:ext cx="5103421" cy="424731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lnSpc>
                <a:spcPct val="150000"/>
              </a:lnSpc>
            </a:pPr>
            <a:r>
              <a:rPr lang="fr-FR" b="1" dirty="0" smtClean="0"/>
              <a:t>Fonctionnement</a:t>
            </a:r>
          </a:p>
          <a:p>
            <a:pPr marL="285750" indent="-285750" algn="just">
              <a:lnSpc>
                <a:spcPct val="150000"/>
              </a:lnSpc>
              <a:buFont typeface="Wingdings" panose="05000000000000000000" pitchFamily="2" charset="2"/>
              <a:buChar char="q"/>
            </a:pPr>
            <a:r>
              <a:rPr lang="fr-FR" dirty="0" smtClean="0"/>
              <a:t>Le circuit normal de freinage est alimenté par le circuit hydraulique B.</a:t>
            </a:r>
          </a:p>
          <a:p>
            <a:pPr marL="285750" indent="-285750" algn="just">
              <a:lnSpc>
                <a:spcPct val="150000"/>
              </a:lnSpc>
              <a:buFont typeface="Wingdings" panose="05000000000000000000" pitchFamily="2" charset="2"/>
              <a:buChar char="q"/>
            </a:pPr>
            <a:r>
              <a:rPr lang="fr-FR" dirty="0" smtClean="0"/>
              <a:t>La pression de freinage est commandée:</a:t>
            </a:r>
          </a:p>
          <a:p>
            <a:pPr marL="342900" indent="-342900" algn="just">
              <a:lnSpc>
                <a:spcPct val="150000"/>
              </a:lnSpc>
              <a:buFont typeface="Arial" panose="020B0604020202020204" pitchFamily="34" charset="0"/>
              <a:buChar char="•"/>
            </a:pPr>
            <a:r>
              <a:rPr lang="fr-FR" dirty="0" smtClean="0"/>
              <a:t>soit par les pédales des palonniers, </a:t>
            </a:r>
          </a:p>
          <a:p>
            <a:pPr marL="342900" indent="-342900" algn="just">
              <a:lnSpc>
                <a:spcPct val="150000"/>
              </a:lnSpc>
              <a:buFont typeface="Arial" panose="020B0604020202020204" pitchFamily="34" charset="0"/>
              <a:buChar char="•"/>
            </a:pPr>
            <a:r>
              <a:rPr lang="fr-FR" dirty="0" smtClean="0"/>
              <a:t>soit par le système de freinage automatique.</a:t>
            </a:r>
          </a:p>
          <a:p>
            <a:pPr algn="just">
              <a:lnSpc>
                <a:spcPct val="150000"/>
              </a:lnSpc>
            </a:pPr>
            <a:r>
              <a:rPr lang="fr-FR" dirty="0" smtClean="0"/>
              <a:t>Une pression sur les pédales de palonnier agit sur les répartiteurs normaux de freinage qui délivrent à chacun des freins une pression hydraulique fonction du déplacement des pédales.</a:t>
            </a:r>
          </a:p>
        </p:txBody>
      </p:sp>
    </p:spTree>
    <p:extLst>
      <p:ext uri="{BB962C8B-B14F-4D97-AF65-F5344CB8AC3E}">
        <p14:creationId xmlns:p14="http://schemas.microsoft.com/office/powerpoint/2010/main" val="213667770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76101" y="1366213"/>
            <a:ext cx="7122225" cy="452431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b="1" dirty="0" smtClean="0"/>
              <a:t>Circuit </a:t>
            </a:r>
            <a:r>
              <a:rPr lang="fr-FR" b="1" dirty="0" err="1" smtClean="0"/>
              <a:t>antipatinage</a:t>
            </a:r>
            <a:r>
              <a:rPr lang="fr-FR" b="1" dirty="0" smtClean="0"/>
              <a:t> (</a:t>
            </a:r>
            <a:r>
              <a:rPr lang="fr-FR" b="1" dirty="0" err="1" smtClean="0"/>
              <a:t>antiskid</a:t>
            </a:r>
            <a:r>
              <a:rPr lang="fr-FR" b="1" dirty="0" smtClean="0"/>
              <a:t>)</a:t>
            </a:r>
          </a:p>
          <a:p>
            <a:pPr algn="just"/>
            <a:endParaRPr lang="fr-FR" dirty="0" smtClean="0"/>
          </a:p>
          <a:p>
            <a:pPr marL="285750" indent="-285750" algn="just">
              <a:buFont typeface="Wingdings" panose="05000000000000000000" pitchFamily="2" charset="2"/>
              <a:buChar char="q"/>
            </a:pPr>
            <a:r>
              <a:rPr lang="fr-FR" dirty="0" smtClean="0"/>
              <a:t>L'</a:t>
            </a:r>
            <a:r>
              <a:rPr lang="fr-FR" dirty="0" err="1" smtClean="0"/>
              <a:t>antiskid</a:t>
            </a:r>
            <a:r>
              <a:rPr lang="fr-FR" dirty="0" smtClean="0"/>
              <a:t> module la pression appliquée sur les freins en freinage manuel ou automatique. pour assurer la protection :</a:t>
            </a:r>
          </a:p>
          <a:p>
            <a:pPr marL="285750" indent="-285750" algn="just">
              <a:buFont typeface="Arial" panose="020B0604020202020204" pitchFamily="34" charset="0"/>
              <a:buChar char="•"/>
            </a:pPr>
            <a:r>
              <a:rPr lang="fr-FR" dirty="0" smtClean="0"/>
              <a:t>contre le patinage ;   </a:t>
            </a:r>
          </a:p>
          <a:p>
            <a:pPr marL="285750" indent="-285750" algn="just">
              <a:buFont typeface="Arial" panose="020B0604020202020204" pitchFamily="34" charset="0"/>
              <a:buChar char="•"/>
            </a:pPr>
            <a:r>
              <a:rPr lang="fr-FR" dirty="0" smtClean="0"/>
              <a:t>contre le blocage des roues ;  </a:t>
            </a:r>
          </a:p>
          <a:p>
            <a:pPr marL="285750" indent="-285750" algn="just">
              <a:buFont typeface="Arial" panose="020B0604020202020204" pitchFamily="34" charset="0"/>
              <a:buChar char="•"/>
            </a:pPr>
            <a:r>
              <a:rPr lang="fr-FR" dirty="0" smtClean="0"/>
              <a:t>au toucher des roues.</a:t>
            </a:r>
          </a:p>
          <a:p>
            <a:pPr marL="285750" indent="-285750" algn="just">
              <a:buFont typeface="Wingdings" panose="05000000000000000000" pitchFamily="2" charset="2"/>
              <a:buChar char="q"/>
            </a:pPr>
            <a:r>
              <a:rPr lang="fr-FR" dirty="0" smtClean="0"/>
              <a:t>Lorsque le détecteur de patinage perçoit le taux de décélération de la roue, il perçoit en fait le coefficient de frottement roue/piste. </a:t>
            </a:r>
          </a:p>
          <a:p>
            <a:pPr marL="285750" indent="-285750" algn="just">
              <a:buFont typeface="Wingdings" panose="05000000000000000000" pitchFamily="2" charset="2"/>
              <a:buChar char="q"/>
            </a:pPr>
            <a:r>
              <a:rPr lang="fr-FR" dirty="0" smtClean="0"/>
              <a:t>En régulant la pression de freinage, l'</a:t>
            </a:r>
            <a:r>
              <a:rPr lang="fr-FR" dirty="0" err="1" smtClean="0"/>
              <a:t>antiskid</a:t>
            </a:r>
            <a:r>
              <a:rPr lang="fr-FR" dirty="0" smtClean="0"/>
              <a:t> donne l'effort de freinage maxi applicable dans les conditions de piste perçues.</a:t>
            </a:r>
          </a:p>
          <a:p>
            <a:pPr marL="285750" indent="-285750" algn="just">
              <a:buFont typeface="Wingdings" panose="05000000000000000000" pitchFamily="2" charset="2"/>
              <a:buChar char="q"/>
            </a:pPr>
            <a:r>
              <a:rPr lang="fr-FR" dirty="0" smtClean="0"/>
              <a:t>La protection contre le blocage consiste en une comparaison des vitesses de rotation des roues intérieures entre elles et extérieures entre elles afin qu'elles soient pratiquement identiques.</a:t>
            </a:r>
          </a:p>
          <a:p>
            <a:pPr marL="285750" indent="-285750" algn="just">
              <a:buFont typeface="Wingdings" panose="05000000000000000000" pitchFamily="2" charset="2"/>
              <a:buChar char="q"/>
            </a:pPr>
            <a:r>
              <a:rPr lang="fr-FR" dirty="0" smtClean="0"/>
              <a:t>La protection « toucher des roues » empêche la mise en pression des freins avant la mise en rotation des roues lors du toucher.</a:t>
            </a:r>
            <a:endParaRPr lang="fr-FR" dirty="0"/>
          </a:p>
        </p:txBody>
      </p:sp>
      <p:sp>
        <p:nvSpPr>
          <p:cNvPr id="3" name="Rectangle 2"/>
          <p:cNvSpPr/>
          <p:nvPr/>
        </p:nvSpPr>
        <p:spPr>
          <a:xfrm>
            <a:off x="4735418" y="661425"/>
            <a:ext cx="2762908"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ctr"/>
            <a:r>
              <a:rPr lang="fr-FR" dirty="0" smtClean="0"/>
              <a:t>Exemple type : Boeing 737</a:t>
            </a:r>
            <a:endParaRPr lang="fr-FR" dirty="0"/>
          </a:p>
        </p:txBody>
      </p:sp>
      <p:sp>
        <p:nvSpPr>
          <p:cNvPr id="5" name="Rectangle 4"/>
          <p:cNvSpPr/>
          <p:nvPr/>
        </p:nvSpPr>
        <p:spPr>
          <a:xfrm>
            <a:off x="4560215" y="207220"/>
            <a:ext cx="313688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CIRCUIT DE FREINAGE NORMAL</a:t>
            </a:r>
          </a:p>
        </p:txBody>
      </p:sp>
      <p:pic>
        <p:nvPicPr>
          <p:cNvPr id="7" name="Imag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12299" y="1366213"/>
            <a:ext cx="4406021" cy="4334495"/>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26110889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516176" y="3251283"/>
            <a:ext cx="10824924"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lnSpc>
                <a:spcPct val="150000"/>
              </a:lnSpc>
            </a:pPr>
            <a:r>
              <a:rPr lang="fr-FR" dirty="0" smtClean="0"/>
              <a:t>Le coefficient de roulement est le nombre par lequel il faut multiplier la masse de l'appareil à déplacer pour calculer l'énergie nécessaire au déplacement. </a:t>
            </a:r>
          </a:p>
          <a:p>
            <a:pPr algn="just">
              <a:lnSpc>
                <a:spcPct val="150000"/>
              </a:lnSpc>
            </a:pPr>
            <a:r>
              <a:rPr lang="fr-FR" dirty="0" smtClean="0"/>
              <a:t>A tire d'exemple:</a:t>
            </a:r>
          </a:p>
          <a:p>
            <a:pPr marL="285750" indent="-285750" algn="just">
              <a:lnSpc>
                <a:spcPct val="150000"/>
              </a:lnSpc>
              <a:buFont typeface="Arial" panose="020B0604020202020204" pitchFamily="34" charset="0"/>
              <a:buChar char="•"/>
            </a:pPr>
            <a:r>
              <a:rPr lang="fr-FR" dirty="0" smtClean="0"/>
              <a:t>0,02 à 0,03 sur piste en ciment, </a:t>
            </a:r>
          </a:p>
          <a:p>
            <a:pPr marL="285750" indent="-285750" algn="just">
              <a:lnSpc>
                <a:spcPct val="150000"/>
              </a:lnSpc>
              <a:buFont typeface="Arial" panose="020B0604020202020204" pitchFamily="34" charset="0"/>
              <a:buChar char="•"/>
            </a:pPr>
            <a:r>
              <a:rPr lang="fr-FR" dirty="0" smtClean="0"/>
              <a:t>0,06 sur piste en herbe, </a:t>
            </a:r>
          </a:p>
          <a:p>
            <a:pPr marL="285750" indent="-285750" algn="just">
              <a:lnSpc>
                <a:spcPct val="150000"/>
              </a:lnSpc>
              <a:buFont typeface="Arial" panose="020B0604020202020204" pitchFamily="34" charset="0"/>
              <a:buChar char="•"/>
            </a:pPr>
            <a:r>
              <a:rPr lang="fr-FR" dirty="0" smtClean="0"/>
              <a:t>0,1 sur terre labourée sèche, ou sur piste en herbe très humide. </a:t>
            </a:r>
          </a:p>
          <a:p>
            <a:pPr marL="285750" indent="-285750" algn="just">
              <a:lnSpc>
                <a:spcPct val="150000"/>
              </a:lnSpc>
              <a:buFont typeface="Arial" panose="020B0604020202020204" pitchFamily="34" charset="0"/>
              <a:buChar char="•"/>
            </a:pPr>
            <a:r>
              <a:rPr lang="fr-FR" dirty="0" smtClean="0"/>
              <a:t>Pour un pneumatique comportant des sculptures très profondes, le coefficient de roulement peut atteindre 0,2 sur piste en herbe ou sur sol gras.</a:t>
            </a:r>
            <a:endParaRPr lang="fr-FR" dirty="0"/>
          </a:p>
        </p:txBody>
      </p:sp>
      <p:sp>
        <p:nvSpPr>
          <p:cNvPr id="8" name="Rectangle 7"/>
          <p:cNvSpPr/>
          <p:nvPr/>
        </p:nvSpPr>
        <p:spPr>
          <a:xfrm>
            <a:off x="4449451" y="138613"/>
            <a:ext cx="295837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pPr algn="just"/>
            <a:r>
              <a:rPr lang="fr-FR" dirty="0" smtClean="0"/>
              <a:t>COEFFICIENT DE ROULEMENT</a:t>
            </a:r>
          </a:p>
        </p:txBody>
      </p:sp>
      <p:pic>
        <p:nvPicPr>
          <p:cNvPr id="2050" name="Picture 2" descr="Pneu dynamique Aqu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34542" y="622635"/>
            <a:ext cx="5549946" cy="2392708"/>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337014275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291437" y="1233960"/>
            <a:ext cx="5473537" cy="480131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Répartiteurs</a:t>
            </a:r>
          </a:p>
          <a:p>
            <a:r>
              <a:rPr lang="fr-FR" dirty="0" smtClean="0"/>
              <a:t>Sont mécaniquement liés aux pédales et permettent un freinage simultané ou différentiel des roues de trains principaux.</a:t>
            </a:r>
          </a:p>
          <a:p>
            <a:r>
              <a:rPr lang="fr-FR" b="1" dirty="0" smtClean="0"/>
              <a:t>Valves </a:t>
            </a:r>
            <a:r>
              <a:rPr lang="fr-FR" b="1" dirty="0" err="1" smtClean="0"/>
              <a:t>antipatinage</a:t>
            </a:r>
            <a:endParaRPr lang="fr-FR" b="1" dirty="0" smtClean="0"/>
          </a:p>
          <a:p>
            <a:r>
              <a:rPr lang="fr-FR" dirty="0" smtClean="0"/>
              <a:t>Les valves </a:t>
            </a:r>
            <a:r>
              <a:rPr lang="fr-FR" dirty="0" err="1" smtClean="0"/>
              <a:t>antipatinage</a:t>
            </a:r>
            <a:r>
              <a:rPr lang="fr-FR" dirty="0" smtClean="0"/>
              <a:t> modulent la pression de freinage en fonction des ordres donnés par le calculateur </a:t>
            </a:r>
            <a:r>
              <a:rPr lang="fr-FR" dirty="0" err="1" smtClean="0"/>
              <a:t>antiskid</a:t>
            </a:r>
            <a:r>
              <a:rPr lang="fr-FR" dirty="0" smtClean="0"/>
              <a:t>.</a:t>
            </a:r>
          </a:p>
          <a:p>
            <a:r>
              <a:rPr lang="fr-FR" b="1" dirty="0" smtClean="0"/>
              <a:t>Calculateur </a:t>
            </a:r>
            <a:r>
              <a:rPr lang="fr-FR" b="1" dirty="0" err="1" smtClean="0"/>
              <a:t>antiskid</a:t>
            </a:r>
            <a:endParaRPr lang="fr-FR" b="1" dirty="0" smtClean="0"/>
          </a:p>
          <a:p>
            <a:r>
              <a:rPr lang="fr-FR" dirty="0" smtClean="0"/>
              <a:t>Ce calculateur régule électriquement les valves </a:t>
            </a:r>
            <a:r>
              <a:rPr lang="fr-FR" dirty="0" err="1" smtClean="0"/>
              <a:t>antipatinage</a:t>
            </a:r>
            <a:r>
              <a:rPr lang="fr-FR" dirty="0" smtClean="0"/>
              <a:t> afin de contrôler continuellement la rotation des roues.</a:t>
            </a:r>
          </a:p>
          <a:p>
            <a:r>
              <a:rPr lang="fr-FR" b="1" dirty="0" smtClean="0"/>
              <a:t>Calculateur </a:t>
            </a:r>
            <a:r>
              <a:rPr lang="fr-FR" b="1" dirty="0" err="1" smtClean="0"/>
              <a:t>autobrake</a:t>
            </a:r>
            <a:endParaRPr lang="fr-FR" b="1" dirty="0" smtClean="0"/>
          </a:p>
          <a:p>
            <a:r>
              <a:rPr lang="fr-FR" dirty="0" smtClean="0"/>
              <a:t>Lorsque le freinage automatique est utilisé, la pression contrôlée de freinage automatique </a:t>
            </a:r>
            <a:r>
              <a:rPr lang="fr-FR" dirty="0" err="1" smtClean="0"/>
              <a:t>bypasse</a:t>
            </a:r>
            <a:r>
              <a:rPr lang="fr-FR" dirty="0" smtClean="0"/>
              <a:t> le circuit de freinage manuel et applique la pression directement sur les valves </a:t>
            </a:r>
            <a:r>
              <a:rPr lang="fr-FR" dirty="0" err="1" smtClean="0"/>
              <a:t>antipatinage</a:t>
            </a:r>
            <a:r>
              <a:rPr lang="fr-FR" dirty="0" smtClean="0"/>
              <a:t>.</a:t>
            </a:r>
          </a:p>
        </p:txBody>
      </p:sp>
      <p:sp>
        <p:nvSpPr>
          <p:cNvPr id="11" name="Rectangle 10"/>
          <p:cNvSpPr/>
          <p:nvPr/>
        </p:nvSpPr>
        <p:spPr>
          <a:xfrm>
            <a:off x="4270994" y="196334"/>
            <a:ext cx="348672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Description des éléments du circuit</a:t>
            </a: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93922" y="871254"/>
            <a:ext cx="5714922" cy="5318400"/>
          </a:xfrm>
          <a:prstGeom prst="rect">
            <a:avLst/>
          </a:prstGeom>
        </p:spPr>
      </p:pic>
    </p:spTree>
    <p:extLst>
      <p:ext uri="{BB962C8B-B14F-4D97-AF65-F5344CB8AC3E}">
        <p14:creationId xmlns:p14="http://schemas.microsoft.com/office/powerpoint/2010/main" val="30772774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167244" y="1469443"/>
            <a:ext cx="6292932" cy="452431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dirty="0" smtClean="0"/>
              <a:t>Clapets navette </a:t>
            </a:r>
            <a:r>
              <a:rPr lang="fr-FR" b="1" dirty="0" err="1" smtClean="0"/>
              <a:t>autobrake</a:t>
            </a:r>
            <a:endParaRPr lang="fr-FR" b="1" dirty="0" smtClean="0"/>
          </a:p>
          <a:p>
            <a:r>
              <a:rPr lang="fr-FR" dirty="0" smtClean="0"/>
              <a:t>Les clapets navette </a:t>
            </a:r>
            <a:r>
              <a:rPr lang="fr-FR" dirty="0" err="1" smtClean="0"/>
              <a:t>autobrake</a:t>
            </a:r>
            <a:r>
              <a:rPr lang="fr-FR" dirty="0" smtClean="0"/>
              <a:t> permettent l'alimentation hydraulique des valves </a:t>
            </a:r>
            <a:r>
              <a:rPr lang="fr-FR" dirty="0" err="1" smtClean="0"/>
              <a:t>antipatinage</a:t>
            </a:r>
            <a:r>
              <a:rPr lang="fr-FR" dirty="0" smtClean="0"/>
              <a:t> soit à partir des répartiteurs de freins, soit à partir du module </a:t>
            </a:r>
            <a:r>
              <a:rPr lang="fr-FR" dirty="0" err="1" smtClean="0"/>
              <a:t>autobrake</a:t>
            </a:r>
            <a:r>
              <a:rPr lang="fr-FR" dirty="0" smtClean="0"/>
              <a:t>. La pression la plus forte détermine l' alimentation des valves </a:t>
            </a:r>
            <a:r>
              <a:rPr lang="fr-FR" dirty="0" err="1" smtClean="0"/>
              <a:t>antipatinage</a:t>
            </a:r>
            <a:r>
              <a:rPr lang="fr-FR" dirty="0" smtClean="0"/>
              <a:t>.</a:t>
            </a:r>
          </a:p>
          <a:p>
            <a:r>
              <a:rPr lang="fr-FR" b="1" dirty="0" smtClean="0"/>
              <a:t>Interrupteur et voyant </a:t>
            </a:r>
            <a:r>
              <a:rPr lang="fr-FR" b="1" dirty="0" err="1" smtClean="0"/>
              <a:t>antiskid</a:t>
            </a:r>
            <a:endParaRPr lang="fr-FR" b="1" dirty="0" smtClean="0"/>
          </a:p>
          <a:p>
            <a:pPr marL="285750" indent="-285750">
              <a:buFont typeface="Arial" panose="020B0604020202020204" pitchFamily="34" charset="0"/>
              <a:buChar char="•"/>
            </a:pPr>
            <a:r>
              <a:rPr lang="fr-FR" dirty="0" smtClean="0"/>
              <a:t>L'interrupteur </a:t>
            </a:r>
            <a:r>
              <a:rPr lang="fr-FR" dirty="0" err="1" smtClean="0"/>
              <a:t>antiskid</a:t>
            </a:r>
            <a:r>
              <a:rPr lang="fr-FR" dirty="0" smtClean="0"/>
              <a:t> sur le panneau central pilotes commande le système </a:t>
            </a:r>
            <a:r>
              <a:rPr lang="fr-FR" dirty="0" err="1" smtClean="0"/>
              <a:t>antiskid</a:t>
            </a:r>
            <a:r>
              <a:rPr lang="fr-FR" dirty="0" smtClean="0"/>
              <a:t> qui assure l'alimentation du calculateur </a:t>
            </a:r>
            <a:r>
              <a:rPr lang="fr-FR" dirty="0" err="1" smtClean="0"/>
              <a:t>antipatinage</a:t>
            </a:r>
            <a:r>
              <a:rPr lang="fr-FR" dirty="0" smtClean="0"/>
              <a:t>, et régule la pression dans les valves </a:t>
            </a:r>
            <a:r>
              <a:rPr lang="fr-FR" dirty="0" err="1" smtClean="0"/>
              <a:t>antipatinage</a:t>
            </a:r>
            <a:r>
              <a:rPr lang="fr-FR" dirty="0" smtClean="0"/>
              <a:t> à partir de signaux de vitesse de rotation transmis par chaque roue.</a:t>
            </a:r>
          </a:p>
          <a:p>
            <a:pPr marL="285750" indent="-285750">
              <a:buFont typeface="Arial" panose="020B0604020202020204" pitchFamily="34" charset="0"/>
              <a:buChar char="•"/>
            </a:pPr>
            <a:r>
              <a:rPr lang="fr-FR" dirty="0" smtClean="0"/>
              <a:t>Le voyant ANTISKID NOP s'allume dès qu'un mauvais fonctionnement est détecté ou que la position du levier de frein de parc est en désaccord avec la position du robinet de frein de parc.</a:t>
            </a:r>
          </a:p>
          <a:p>
            <a:pPr marL="285750" indent="-285750">
              <a:buFont typeface="Arial" panose="020B0604020202020204" pitchFamily="34" charset="0"/>
              <a:buChar char="•"/>
            </a:pPr>
            <a:endParaRPr lang="fr-FR" dirty="0"/>
          </a:p>
        </p:txBody>
      </p:sp>
      <p:sp>
        <p:nvSpPr>
          <p:cNvPr id="11" name="Rectangle 10"/>
          <p:cNvSpPr/>
          <p:nvPr/>
        </p:nvSpPr>
        <p:spPr>
          <a:xfrm>
            <a:off x="4270994" y="196334"/>
            <a:ext cx="348672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Description des éléments du circuit</a:t>
            </a:r>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85079" y="874421"/>
            <a:ext cx="5448574" cy="5360124"/>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326533724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7464842" y="660524"/>
            <a:ext cx="4389701" cy="6034967"/>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2"/>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366597" tIns="45720" rIns="91440" bIns="76176" numCol="1" anchor="ctr" anchorCtr="0" compatLnSpc="1">
            <a:prstTxWarp prst="textNoShape">
              <a:avLst/>
            </a:prstTxWarp>
            <a:spAutoFit/>
          </a:bodyPr>
          <a:lstStyle/>
          <a:p>
            <a:endParaRPr lang="en-US"/>
          </a:p>
        </p:txBody>
      </p:sp>
      <p:pic>
        <p:nvPicPr>
          <p:cNvPr id="9217" name="Picture 22270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9413" y="10175875"/>
            <a:ext cx="6669087" cy="238125"/>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3"/>
          <p:cNvSpPr>
            <a:spLocks noChangeArrowheads="1"/>
          </p:cNvSpPr>
          <p:nvPr/>
        </p:nvSpPr>
        <p:spPr bwMode="auto">
          <a:xfrm>
            <a:off x="3944788" y="189530"/>
            <a:ext cx="3146759" cy="369332"/>
          </a:xfrm>
          <a:prstGeom prst="rect">
            <a:avLst/>
          </a:prstGeom>
          <a:ln/>
          <a:extLst/>
        </p:spPr>
        <p:style>
          <a:lnRef idx="2">
            <a:schemeClr val="accent2"/>
          </a:lnRef>
          <a:fillRef idx="1">
            <a:schemeClr val="lt1"/>
          </a:fillRef>
          <a:effectRef idx="0">
            <a:schemeClr val="accent2"/>
          </a:effectRef>
          <a:fontRef idx="minor">
            <a:schemeClr val="dk1"/>
          </a:fontRef>
        </p:style>
        <p:txBody>
          <a:bodyPr vert="horz" wrap="none" lIns="91440" tIns="45720" rIns="91440" bIns="45720" numCol="1" anchor="ctr" anchorCtr="0" compatLnSpc="1">
            <a:prstTxWarp prst="textNoShape">
              <a:avLst/>
            </a:prstTxWarp>
            <a:spAutoFit/>
          </a:bodyPr>
          <a:lstStyle/>
          <a:p>
            <a:pPr marL="0" marR="0" lvl="1" algn="ctr" defTabSz="914400" rtl="0" eaLnBrk="0" fontAlgn="base" latinLnBrk="0" hangingPunct="0">
              <a:lnSpc>
                <a:spcPct val="100000"/>
              </a:lnSpc>
              <a:spcBef>
                <a:spcPct val="0"/>
              </a:spcBef>
              <a:spcAft>
                <a:spcPct val="0"/>
              </a:spcAft>
              <a:buClrTx/>
              <a:buSzTx/>
              <a:tabLst/>
            </a:pPr>
            <a:r>
              <a:rPr kumimoji="0" lang="en-US" altLang="en-US" b="0" i="0" u="none" strike="noStrike" cap="none" normalizeH="0" baseline="0" dirty="0" smtClean="0">
                <a:ln>
                  <a:noFill/>
                </a:ln>
                <a:solidFill>
                  <a:schemeClr val="tx1"/>
                </a:solidFill>
                <a:effectLst/>
                <a:ea typeface="Calibri" panose="020F0502020204030204" pitchFamily="34" charset="0"/>
              </a:rPr>
              <a:t>CIRCUIT DE FREINAGE SECOURS</a:t>
            </a:r>
            <a:endParaRPr kumimoji="0" lang="en-US" altLang="en-US" b="0" i="0" u="none" strike="noStrike" cap="none" normalizeH="0" baseline="0" dirty="0" smtClean="0">
              <a:ln>
                <a:noFill/>
              </a:ln>
              <a:solidFill>
                <a:schemeClr val="tx1"/>
              </a:solidFill>
              <a:effectLst/>
            </a:endParaRPr>
          </a:p>
        </p:txBody>
      </p:sp>
      <p:sp>
        <p:nvSpPr>
          <p:cNvPr id="8" name="Rectangle 7"/>
          <p:cNvSpPr/>
          <p:nvPr/>
        </p:nvSpPr>
        <p:spPr>
          <a:xfrm>
            <a:off x="845380" y="1103531"/>
            <a:ext cx="6096000" cy="4524315"/>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285750" indent="-285750" algn="just">
              <a:buFont typeface="Arial" panose="020B0604020202020204" pitchFamily="34" charset="0"/>
              <a:buChar char="•"/>
            </a:pPr>
            <a:r>
              <a:rPr lang="fr-FR" dirty="0" smtClean="0"/>
              <a:t>En cas de perte du circuit freinage normal, le circuit secours assure automatiquement la fonction par l'intermédiaire du circuit hydraulique « A ». </a:t>
            </a:r>
          </a:p>
          <a:p>
            <a:pPr marL="285750" indent="-285750" algn="just">
              <a:buFont typeface="Arial" panose="020B0604020202020204" pitchFamily="34" charset="0"/>
              <a:buChar char="•"/>
            </a:pPr>
            <a:r>
              <a:rPr lang="fr-FR" dirty="0" smtClean="0"/>
              <a:t>En appuyant sur les pédales, le pilote agit sur les répartiteurs secours qui envoient la pression dans les valves </a:t>
            </a:r>
            <a:r>
              <a:rPr lang="fr-FR" dirty="0" err="1" smtClean="0"/>
              <a:t>antipatinage</a:t>
            </a:r>
            <a:r>
              <a:rPr lang="fr-FR" dirty="0" smtClean="0"/>
              <a:t> secours, puis les freins. </a:t>
            </a:r>
          </a:p>
          <a:p>
            <a:pPr marL="285750" indent="-285750" algn="just">
              <a:buFont typeface="Arial" panose="020B0604020202020204" pitchFamily="34" charset="0"/>
              <a:buChar char="•"/>
            </a:pPr>
            <a:r>
              <a:rPr lang="fr-FR" dirty="0" smtClean="0"/>
              <a:t>Le circuit </a:t>
            </a:r>
            <a:r>
              <a:rPr lang="fr-FR" dirty="0" err="1" smtClean="0"/>
              <a:t>antipatinage</a:t>
            </a:r>
            <a:r>
              <a:rPr lang="fr-FR" dirty="0" smtClean="0"/>
              <a:t> est celui utilisé en normal (</a:t>
            </a:r>
            <a:r>
              <a:rPr lang="fr-FR" dirty="0" err="1" smtClean="0"/>
              <a:t>géné-tacky</a:t>
            </a:r>
            <a:r>
              <a:rPr lang="fr-FR" dirty="0" smtClean="0"/>
              <a:t> et calculateur). </a:t>
            </a:r>
          </a:p>
          <a:p>
            <a:pPr marL="285750" indent="-285750" algn="just">
              <a:buFont typeface="Arial" panose="020B0604020202020204" pitchFamily="34" charset="0"/>
              <a:buChar char="•"/>
            </a:pPr>
            <a:r>
              <a:rPr lang="fr-FR" dirty="0" smtClean="0"/>
              <a:t>Mais les signaux sont évidemment appliqués sur les valves </a:t>
            </a:r>
            <a:r>
              <a:rPr lang="fr-FR" dirty="0" err="1" smtClean="0"/>
              <a:t>antipatinages</a:t>
            </a:r>
            <a:r>
              <a:rPr lang="fr-FR" dirty="0" smtClean="0"/>
              <a:t> secours.</a:t>
            </a:r>
          </a:p>
          <a:p>
            <a:pPr marL="285750" indent="-285750" algn="just">
              <a:buFont typeface="Arial" panose="020B0604020202020204" pitchFamily="34" charset="0"/>
              <a:buChar char="•"/>
            </a:pPr>
            <a:r>
              <a:rPr lang="fr-FR" dirty="0" smtClean="0"/>
              <a:t>  Dans cette configuration, la protection « toucher des roues » n'est pas assurée et l'</a:t>
            </a:r>
            <a:r>
              <a:rPr lang="fr-FR" dirty="0" err="1" smtClean="0"/>
              <a:t>autobrake</a:t>
            </a:r>
            <a:r>
              <a:rPr lang="fr-FR" dirty="0" smtClean="0"/>
              <a:t> est inopérant.</a:t>
            </a:r>
          </a:p>
          <a:p>
            <a:pPr marL="285750" indent="-285750" algn="just">
              <a:buFont typeface="Arial" panose="020B0604020202020204" pitchFamily="34" charset="0"/>
              <a:buChar char="•"/>
            </a:pPr>
            <a:r>
              <a:rPr lang="fr-FR" dirty="0" smtClean="0"/>
              <a:t>  L'accumulateur de freins situé sur le circuit B (normal) constitue un dernier secours en cas de perte des circuits A et B et permet plusieurs applications des freins par le circuit normal.</a:t>
            </a:r>
            <a:endParaRPr lang="fr-FR" dirty="0"/>
          </a:p>
        </p:txBody>
      </p:sp>
    </p:spTree>
    <p:extLst>
      <p:ext uri="{BB962C8B-B14F-4D97-AF65-F5344CB8AC3E}">
        <p14:creationId xmlns:p14="http://schemas.microsoft.com/office/powerpoint/2010/main" val="157524924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707571" y="635283"/>
            <a:ext cx="11005458" cy="286232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Obligatoire sur tous les avions, il permet le blocage des roues lorsque l'avion est à l'arrêt.</a:t>
            </a:r>
          </a:p>
          <a:p>
            <a:pPr marL="285750" indent="-285750">
              <a:buFont typeface="Arial" panose="020B0604020202020204" pitchFamily="34" charset="0"/>
              <a:buChar char="•"/>
            </a:pPr>
            <a:r>
              <a:rPr lang="fr-FR" dirty="0" smtClean="0"/>
              <a:t>Sa position est toujours signalée par voyant, plaquette ou sur l'ECAM (</a:t>
            </a:r>
            <a:r>
              <a:rPr lang="fr-FR" dirty="0" err="1" smtClean="0"/>
              <a:t>Electronic</a:t>
            </a:r>
            <a:r>
              <a:rPr lang="fr-FR" dirty="0" smtClean="0"/>
              <a:t> </a:t>
            </a:r>
            <a:r>
              <a:rPr lang="fr-FR" dirty="0" err="1" smtClean="0"/>
              <a:t>Cenfralized</a:t>
            </a:r>
            <a:r>
              <a:rPr lang="fr-FR" dirty="0" smtClean="0"/>
              <a:t> Aircraft Monitoring) pour les A320-330.</a:t>
            </a:r>
          </a:p>
          <a:p>
            <a:pPr marL="285750" indent="-285750">
              <a:buFont typeface="Arial" panose="020B0604020202020204" pitchFamily="34" charset="0"/>
              <a:buChar char="•"/>
            </a:pPr>
            <a:r>
              <a:rPr lang="fr-FR" dirty="0" smtClean="0"/>
              <a:t>Une poignée, une tirette ou un levier permet son application </a:t>
            </a:r>
          </a:p>
          <a:p>
            <a:pPr marL="742950" lvl="1" indent="-285750">
              <a:buFont typeface="Courier New" panose="02070309020205020404" pitchFamily="49" charset="0"/>
              <a:buChar char="o"/>
            </a:pPr>
            <a:r>
              <a:rPr lang="fr-FR" dirty="0" smtClean="0"/>
              <a:t>soit par blocage des pédales (B737...) </a:t>
            </a:r>
          </a:p>
          <a:p>
            <a:pPr marL="742950" lvl="1" indent="-285750">
              <a:buFont typeface="Courier New" panose="02070309020205020404" pitchFamily="49" charset="0"/>
              <a:buChar char="o"/>
            </a:pPr>
            <a:r>
              <a:rPr lang="fr-FR" dirty="0" smtClean="0"/>
              <a:t>ou par manœuvre directe d'une </a:t>
            </a:r>
            <a:r>
              <a:rPr lang="fr-FR" dirty="0" err="1" smtClean="0"/>
              <a:t>électro-vanne</a:t>
            </a:r>
            <a:r>
              <a:rPr lang="fr-FR" dirty="0" smtClean="0"/>
              <a:t> qui applique la pression sur les freins (Airbus).</a:t>
            </a:r>
          </a:p>
          <a:p>
            <a:pPr marL="285750" indent="-285750">
              <a:buFont typeface="Arial" panose="020B0604020202020204" pitchFamily="34" charset="0"/>
              <a:buChar char="•"/>
            </a:pPr>
            <a:r>
              <a:rPr lang="fr-FR" dirty="0" smtClean="0"/>
              <a:t>La mise en pression du circuit peut être assurée soit .</a:t>
            </a:r>
          </a:p>
          <a:p>
            <a:pPr marL="742950" lvl="1" indent="-285750">
              <a:buFont typeface="Courier New" panose="02070309020205020404" pitchFamily="49" charset="0"/>
              <a:buChar char="o"/>
            </a:pPr>
            <a:r>
              <a:rPr lang="fr-FR" dirty="0" smtClean="0"/>
              <a:t>par le circuit hydraulique normal (pompes entraînées par les GTR) ; </a:t>
            </a:r>
          </a:p>
          <a:p>
            <a:pPr marL="742950" lvl="1" indent="-285750">
              <a:buFont typeface="Courier New" panose="02070309020205020404" pitchFamily="49" charset="0"/>
              <a:buChar char="o"/>
            </a:pPr>
            <a:r>
              <a:rPr lang="fr-FR" dirty="0" smtClean="0"/>
              <a:t>par un circuit auxiliaire (</a:t>
            </a:r>
            <a:r>
              <a:rPr lang="fr-FR" dirty="0" err="1" smtClean="0"/>
              <a:t>électro-pompes</a:t>
            </a:r>
            <a:r>
              <a:rPr lang="fr-FR" dirty="0" smtClean="0"/>
              <a:t>) ; </a:t>
            </a:r>
          </a:p>
          <a:p>
            <a:pPr marL="742950" lvl="1" indent="-285750">
              <a:buFont typeface="Courier New" panose="02070309020205020404" pitchFamily="49" charset="0"/>
              <a:buChar char="o"/>
            </a:pPr>
            <a:r>
              <a:rPr lang="fr-FR" dirty="0" smtClean="0"/>
              <a:t>par un dispositif secours (accumulateur).</a:t>
            </a:r>
            <a:endParaRPr lang="fr-FR" dirty="0"/>
          </a:p>
        </p:txBody>
      </p:sp>
      <p:pic>
        <p:nvPicPr>
          <p:cNvPr id="13" name="Image 12"/>
          <p:cNvPicPr>
            <a:picLocks noChangeAspect="1"/>
          </p:cNvPicPr>
          <p:nvPr/>
        </p:nvPicPr>
        <p:blipFill>
          <a:blip r:embed="rId2"/>
          <a:stretch>
            <a:fillRect/>
          </a:stretch>
        </p:blipFill>
        <p:spPr>
          <a:xfrm>
            <a:off x="7538745" y="3953992"/>
            <a:ext cx="4174284" cy="1820945"/>
          </a:xfrm>
          <a:prstGeom prst="rect">
            <a:avLst/>
          </a:prstGeom>
        </p:spPr>
        <p:style>
          <a:lnRef idx="2">
            <a:schemeClr val="accent2"/>
          </a:lnRef>
          <a:fillRef idx="1">
            <a:schemeClr val="lt1"/>
          </a:fillRef>
          <a:effectRef idx="0">
            <a:schemeClr val="accent2"/>
          </a:effectRef>
          <a:fontRef idx="minor">
            <a:schemeClr val="dk1"/>
          </a:fontRef>
        </p:style>
      </p:pic>
      <p:sp>
        <p:nvSpPr>
          <p:cNvPr id="14" name="Rectangle 13"/>
          <p:cNvSpPr/>
          <p:nvPr/>
        </p:nvSpPr>
        <p:spPr>
          <a:xfrm>
            <a:off x="707571" y="3953992"/>
            <a:ext cx="6705601" cy="147732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u="sng" dirty="0" smtClean="0"/>
              <a:t>poignée PARK BRK</a:t>
            </a:r>
          </a:p>
          <a:p>
            <a:pPr marL="285750" indent="-285750">
              <a:buFont typeface="Arial" panose="020B0604020202020204" pitchFamily="34" charset="0"/>
              <a:buChar char="•"/>
            </a:pPr>
            <a:r>
              <a:rPr lang="fr-FR" dirty="0" smtClean="0"/>
              <a:t>La poignée tirée puis tournée en sens horaire, met le PARK BRK.</a:t>
            </a:r>
          </a:p>
          <a:p>
            <a:pPr marL="285750" indent="-285750">
              <a:buFont typeface="Arial" panose="020B0604020202020204" pitchFamily="34" charset="0"/>
              <a:buChar char="•"/>
            </a:pPr>
            <a:r>
              <a:rPr lang="fr-FR" dirty="0" smtClean="0"/>
              <a:t>L'activation du PARK BRK désactive tous les autres modes de freinage. </a:t>
            </a:r>
          </a:p>
          <a:p>
            <a:pPr marL="285750" indent="-285750">
              <a:buFont typeface="Arial" panose="020B0604020202020204" pitchFamily="34" charset="0"/>
              <a:buChar char="•"/>
            </a:pPr>
            <a:r>
              <a:rPr lang="fr-FR" dirty="0" smtClean="0"/>
              <a:t>L'indication « PARK BRAVO ON » apparaît sur l'ECAM.</a:t>
            </a:r>
            <a:endParaRPr lang="fr-FR" dirty="0"/>
          </a:p>
        </p:txBody>
      </p:sp>
      <p:sp>
        <p:nvSpPr>
          <p:cNvPr id="3" name="Rectangle 2"/>
          <p:cNvSpPr/>
          <p:nvPr/>
        </p:nvSpPr>
        <p:spPr>
          <a:xfrm>
            <a:off x="5181898" y="104691"/>
            <a:ext cx="1606850" cy="388696"/>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pPr marL="0" lvl="1" algn="ctr">
              <a:lnSpc>
                <a:spcPct val="107000"/>
              </a:lnSpc>
              <a:spcAft>
                <a:spcPts val="600"/>
              </a:spcAft>
            </a:pPr>
            <a:r>
              <a:rPr lang="fr-FR" b="1" dirty="0">
                <a:solidFill>
                  <a:schemeClr val="tx1"/>
                </a:solidFill>
                <a:ea typeface="Times New Roman" panose="02020603050405020304" pitchFamily="18" charset="0"/>
              </a:rPr>
              <a:t>FREIN DE PARC</a:t>
            </a:r>
            <a:endParaRPr lang="en-US" b="1" dirty="0">
              <a:solidFill>
                <a:schemeClr val="tx1"/>
              </a:solidFill>
              <a:effectLst/>
              <a:ea typeface="Times New Roman" panose="02020603050405020304" pitchFamily="18" charset="0"/>
            </a:endParaRPr>
          </a:p>
        </p:txBody>
      </p:sp>
    </p:spTree>
    <p:extLst>
      <p:ext uri="{BB962C8B-B14F-4D97-AF65-F5344CB8AC3E}">
        <p14:creationId xmlns:p14="http://schemas.microsoft.com/office/powerpoint/2010/main" val="156637781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64029" y="1360715"/>
            <a:ext cx="5334000" cy="503535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t>La plupart des avions actuels sont équipés de ce dispositif, </a:t>
            </a:r>
          </a:p>
          <a:p>
            <a:pPr marL="285750" indent="-285750" algn="just">
              <a:lnSpc>
                <a:spcPct val="150000"/>
              </a:lnSpc>
              <a:buFont typeface="Arial" panose="020B0604020202020204" pitchFamily="34" charset="0"/>
              <a:buChar char="•"/>
            </a:pPr>
            <a:r>
              <a:rPr lang="fr-FR" dirty="0" smtClean="0"/>
              <a:t>Il consiste à freiner les roues des trains principaux avant la manœuvre de rentrée pour éviter les couples gyroscopiques préjudiciables. </a:t>
            </a:r>
          </a:p>
          <a:p>
            <a:pPr marL="285750" indent="-285750" algn="just">
              <a:lnSpc>
                <a:spcPct val="150000"/>
              </a:lnSpc>
              <a:buFont typeface="Arial" panose="020B0604020202020204" pitchFamily="34" charset="0"/>
              <a:buChar char="•"/>
            </a:pPr>
            <a:r>
              <a:rPr lang="fr-FR" dirty="0" smtClean="0"/>
              <a:t>Ce dispositif est activé par la position « UP » de la manette de train, </a:t>
            </a:r>
          </a:p>
          <a:p>
            <a:pPr marL="285750" indent="-285750" algn="just">
              <a:lnSpc>
                <a:spcPct val="150000"/>
              </a:lnSpc>
              <a:buFont typeface="Arial" panose="020B0604020202020204" pitchFamily="34" charset="0"/>
              <a:buChar char="•"/>
            </a:pPr>
            <a:r>
              <a:rPr lang="fr-FR" dirty="0" smtClean="0"/>
              <a:t>les  roues sont freinées pendant la manœuvre d'ouverture des trappes.</a:t>
            </a:r>
          </a:p>
          <a:p>
            <a:pPr marL="285750" indent="-285750" algn="just">
              <a:lnSpc>
                <a:spcPct val="150000"/>
              </a:lnSpc>
              <a:buFont typeface="Arial" panose="020B0604020202020204" pitchFamily="34" charset="0"/>
              <a:buChar char="•"/>
            </a:pPr>
            <a:r>
              <a:rPr lang="fr-FR" dirty="0" smtClean="0"/>
              <a:t>Les roues du train avant sont freinées par des sangles (patins) situées à la partie supérieure du logement de train.</a:t>
            </a:r>
            <a:endParaRPr lang="fr-FR" dirty="0"/>
          </a:p>
        </p:txBody>
      </p:sp>
      <p:sp>
        <p:nvSpPr>
          <p:cNvPr id="5" name="Rectangle 4"/>
          <p:cNvSpPr/>
          <p:nvPr/>
        </p:nvSpPr>
        <p:spPr>
          <a:xfrm>
            <a:off x="3532638" y="392276"/>
            <a:ext cx="5126724"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FREINAGE AUTOMATIQUE A LA RENTREE DES TRAINS</a:t>
            </a:r>
          </a:p>
        </p:txBody>
      </p:sp>
      <p:pic>
        <p:nvPicPr>
          <p:cNvPr id="6" name="Image 5"/>
          <p:cNvPicPr>
            <a:picLocks noChangeAspect="1"/>
          </p:cNvPicPr>
          <p:nvPr/>
        </p:nvPicPr>
        <p:blipFill>
          <a:blip r:embed="rId2"/>
          <a:stretch>
            <a:fillRect/>
          </a:stretch>
        </p:blipFill>
        <p:spPr>
          <a:xfrm>
            <a:off x="7203257" y="1360715"/>
            <a:ext cx="4271392" cy="4624272"/>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281066704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Espace réservé du contenu 5"/>
          <p:cNvPicPr>
            <a:picLocks noGrp="1" noChangeAspect="1"/>
          </p:cNvPicPr>
          <p:nvPr>
            <p:ph idx="1"/>
          </p:nvPr>
        </p:nvPicPr>
        <p:blipFill>
          <a:blip r:embed="rId2"/>
          <a:stretch>
            <a:fillRect/>
          </a:stretch>
        </p:blipFill>
        <p:spPr>
          <a:xfrm>
            <a:off x="7230314" y="1589315"/>
            <a:ext cx="4555772" cy="3912734"/>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293913" y="2444819"/>
            <a:ext cx="6096000" cy="2126864"/>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marL="285750" indent="-285750" algn="just">
              <a:lnSpc>
                <a:spcPct val="150000"/>
              </a:lnSpc>
              <a:buFont typeface="Arial" panose="020B0604020202020204" pitchFamily="34" charset="0"/>
              <a:buChar char="•"/>
            </a:pPr>
            <a:r>
              <a:rPr lang="fr-FR" dirty="0" smtClean="0"/>
              <a:t>La plupart des avions actuels sont équipés de systèmes de contrôle et d' alarmes.</a:t>
            </a:r>
          </a:p>
          <a:p>
            <a:pPr marL="285750" indent="-285750" algn="just">
              <a:lnSpc>
                <a:spcPct val="150000"/>
              </a:lnSpc>
              <a:buFont typeface="Arial" panose="020B0604020202020204" pitchFamily="34" charset="0"/>
              <a:buChar char="•"/>
            </a:pPr>
            <a:r>
              <a:rPr lang="fr-FR" dirty="0"/>
              <a:t>Un capteur (sonde) est installé sur chaque bloc frein et transmet la température de chaque roue au poste de pilotage</a:t>
            </a:r>
            <a:r>
              <a:rPr lang="fr-FR" dirty="0" smtClean="0"/>
              <a:t>.</a:t>
            </a:r>
            <a:endParaRPr lang="fr-FR" dirty="0"/>
          </a:p>
        </p:txBody>
      </p:sp>
      <p:sp>
        <p:nvSpPr>
          <p:cNvPr id="2" name="Rectangle 1"/>
          <p:cNvSpPr/>
          <p:nvPr/>
        </p:nvSpPr>
        <p:spPr>
          <a:xfrm>
            <a:off x="4376056" y="228991"/>
            <a:ext cx="3238515"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CONTROLE DE LA TEMPERATURE</a:t>
            </a:r>
          </a:p>
        </p:txBody>
      </p:sp>
    </p:spTree>
    <p:extLst>
      <p:ext uri="{BB962C8B-B14F-4D97-AF65-F5344CB8AC3E}">
        <p14:creationId xmlns:p14="http://schemas.microsoft.com/office/powerpoint/2010/main" val="50522186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6563621" y="2797126"/>
            <a:ext cx="5232915" cy="2863372"/>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359229" y="1326838"/>
            <a:ext cx="11437307" cy="92333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t>Certains avions, surtout les courts courriers sont équipés de dispositifs de refroidissement</a:t>
            </a:r>
          </a:p>
          <a:p>
            <a:pPr marL="285750" indent="-285750">
              <a:buFont typeface="Arial" panose="020B0604020202020204" pitchFamily="34" charset="0"/>
              <a:buChar char="•"/>
            </a:pPr>
            <a:r>
              <a:rPr lang="fr-FR" dirty="0"/>
              <a:t>Un ventilateur situé dans le moyeu de chaque roue aspire l'air au travers du bloc </a:t>
            </a:r>
            <a:r>
              <a:rPr lang="fr-FR" dirty="0" smtClean="0"/>
              <a:t>frein </a:t>
            </a:r>
          </a:p>
          <a:p>
            <a:pPr marL="285750" indent="-285750">
              <a:buFont typeface="Arial" panose="020B0604020202020204" pitchFamily="34" charset="0"/>
              <a:buChar char="•"/>
            </a:pPr>
            <a:r>
              <a:rPr lang="fr-FR" dirty="0" smtClean="0"/>
              <a:t>son </a:t>
            </a:r>
            <a:r>
              <a:rPr lang="fr-FR" dirty="0"/>
              <a:t>fonctionnement n'est actif qu'au sol (contacteur TP</a:t>
            </a:r>
            <a:r>
              <a:rPr lang="fr-FR" dirty="0" smtClean="0"/>
              <a:t>).</a:t>
            </a:r>
            <a:endParaRPr lang="fr-FR" dirty="0"/>
          </a:p>
        </p:txBody>
      </p:sp>
      <p:pic>
        <p:nvPicPr>
          <p:cNvPr id="6" name="Image 5"/>
          <p:cNvPicPr>
            <a:picLocks noChangeAspect="1"/>
          </p:cNvPicPr>
          <p:nvPr/>
        </p:nvPicPr>
        <p:blipFill>
          <a:blip r:embed="rId3"/>
          <a:stretch>
            <a:fillRect/>
          </a:stretch>
        </p:blipFill>
        <p:spPr>
          <a:xfrm>
            <a:off x="667784" y="2797126"/>
            <a:ext cx="4851273" cy="3464810"/>
          </a:xfrm>
          <a:prstGeom prst="rect">
            <a:avLst/>
          </a:prstGeom>
        </p:spPr>
        <p:style>
          <a:lnRef idx="2">
            <a:schemeClr val="accent2"/>
          </a:lnRef>
          <a:fillRef idx="1">
            <a:schemeClr val="lt1"/>
          </a:fillRef>
          <a:effectRef idx="0">
            <a:schemeClr val="accent2"/>
          </a:effectRef>
          <a:fontRef idx="minor">
            <a:schemeClr val="dk1"/>
          </a:fontRef>
        </p:style>
      </p:pic>
      <p:sp>
        <p:nvSpPr>
          <p:cNvPr id="2" name="Rectangle 1"/>
          <p:cNvSpPr/>
          <p:nvPr/>
        </p:nvSpPr>
        <p:spPr>
          <a:xfrm>
            <a:off x="4362456" y="326963"/>
            <a:ext cx="3075201"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t>REFROIDISSEMENT DES FREINS</a:t>
            </a:r>
          </a:p>
        </p:txBody>
      </p:sp>
    </p:spTree>
    <p:extLst>
      <p:ext uri="{BB962C8B-B14F-4D97-AF65-F5344CB8AC3E}">
        <p14:creationId xmlns:p14="http://schemas.microsoft.com/office/powerpoint/2010/main" val="293170278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rotWithShape="1">
          <a:blip r:embed="rId2"/>
          <a:srcRect t="11546"/>
          <a:stretch/>
        </p:blipFill>
        <p:spPr>
          <a:xfrm rot="16200000">
            <a:off x="3324424" y="-1097897"/>
            <a:ext cx="5276450" cy="10047514"/>
          </a:xfrm>
          <a:prstGeom prst="rect">
            <a:avLst/>
          </a:prstGeom>
        </p:spPr>
        <p:style>
          <a:lnRef idx="2">
            <a:schemeClr val="accent2"/>
          </a:lnRef>
          <a:fillRef idx="1">
            <a:schemeClr val="lt1"/>
          </a:fillRef>
          <a:effectRef idx="0">
            <a:schemeClr val="accent2"/>
          </a:effectRef>
          <a:fontRef idx="minor">
            <a:schemeClr val="dk1"/>
          </a:fontRef>
        </p:style>
      </p:pic>
      <p:sp>
        <p:nvSpPr>
          <p:cNvPr id="3" name="Rectangle 2"/>
          <p:cNvSpPr/>
          <p:nvPr/>
        </p:nvSpPr>
        <p:spPr>
          <a:xfrm>
            <a:off x="3652156" y="262944"/>
            <a:ext cx="4620987" cy="388696"/>
          </a:xfrm>
          <a:prstGeom prst="rect">
            <a:avLst/>
          </a:prstGeom>
        </p:spPr>
        <p:txBody>
          <a:bodyPr wrap="square">
            <a:spAutoFit/>
          </a:bodyPr>
          <a:lstStyle/>
          <a:p>
            <a:pPr lvl="1">
              <a:lnSpc>
                <a:spcPct val="107000"/>
              </a:lnSpc>
              <a:spcAft>
                <a:spcPts val="600"/>
              </a:spcAft>
            </a:pPr>
            <a:r>
              <a:rPr lang="en-US" b="1" dirty="0">
                <a:solidFill>
                  <a:srgbClr val="0070C0"/>
                </a:solidFill>
                <a:latin typeface="Times New Roman" panose="02020603050405020304" pitchFamily="18" charset="0"/>
                <a:ea typeface="Times New Roman" panose="02020603050405020304" pitchFamily="18" charset="0"/>
              </a:rPr>
              <a:t>EXEMPLES DE CIRCUITS </a:t>
            </a:r>
            <a:r>
              <a:rPr lang="en-US" b="1" dirty="0" smtClean="0">
                <a:solidFill>
                  <a:srgbClr val="0070C0"/>
                </a:solidFill>
                <a:latin typeface="Times New Roman" panose="02020603050405020304" pitchFamily="18" charset="0"/>
                <a:ea typeface="Times New Roman" panose="02020603050405020304" pitchFamily="18" charset="0"/>
              </a:rPr>
              <a:t>FREINS</a:t>
            </a:r>
            <a:endParaRPr lang="en-US" b="1" dirty="0">
              <a:solidFill>
                <a:srgbClr val="0070C0"/>
              </a:solidFill>
              <a:latin typeface="Times New Roman" panose="02020603050405020304" pitchFamily="18" charset="0"/>
              <a:ea typeface="Times New Roman" panose="02020603050405020304" pitchFamily="18" charset="0"/>
            </a:endParaRPr>
          </a:p>
        </p:txBody>
      </p:sp>
      <p:sp>
        <p:nvSpPr>
          <p:cNvPr id="5" name="Rectangle 4"/>
          <p:cNvSpPr/>
          <p:nvPr/>
        </p:nvSpPr>
        <p:spPr>
          <a:xfrm>
            <a:off x="5183910" y="684634"/>
            <a:ext cx="1557478"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pPr marL="10795" marR="8890" algn="ctr">
              <a:spcAft>
                <a:spcPts val="245"/>
              </a:spcAft>
            </a:pPr>
            <a:r>
              <a:rPr lang="fr-FR" dirty="0">
                <a:solidFill>
                  <a:srgbClr val="000000"/>
                </a:solidFill>
                <a:latin typeface="Times New Roman" panose="02020603050405020304" pitchFamily="18" charset="0"/>
                <a:ea typeface="Times New Roman" panose="02020603050405020304" pitchFamily="18" charset="0"/>
              </a:rPr>
              <a:t>FREINS B747</a:t>
            </a:r>
            <a:endParaRPr lang="en-US" dirty="0">
              <a:solidFill>
                <a:srgbClr val="000000"/>
              </a:solidFill>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50676458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rotWithShape="1">
          <a:blip r:embed="rId2"/>
          <a:srcRect l="9050" t="15804" r="7360" b="5994"/>
          <a:stretch/>
        </p:blipFill>
        <p:spPr>
          <a:xfrm>
            <a:off x="3878033" y="1184596"/>
            <a:ext cx="4169229" cy="5433920"/>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3652156" y="262944"/>
            <a:ext cx="4620987" cy="388696"/>
          </a:xfrm>
          <a:prstGeom prst="rect">
            <a:avLst/>
          </a:prstGeom>
        </p:spPr>
        <p:txBody>
          <a:bodyPr wrap="square">
            <a:spAutoFit/>
          </a:bodyPr>
          <a:lstStyle/>
          <a:p>
            <a:pPr lvl="1">
              <a:lnSpc>
                <a:spcPct val="107000"/>
              </a:lnSpc>
              <a:spcAft>
                <a:spcPts val="600"/>
              </a:spcAft>
            </a:pPr>
            <a:r>
              <a:rPr lang="en-US" b="1" dirty="0">
                <a:solidFill>
                  <a:srgbClr val="0070C0"/>
                </a:solidFill>
                <a:latin typeface="Times New Roman" panose="02020603050405020304" pitchFamily="18" charset="0"/>
                <a:ea typeface="Times New Roman" panose="02020603050405020304" pitchFamily="18" charset="0"/>
              </a:rPr>
              <a:t>EXEMPLES DE CIRCUITS </a:t>
            </a:r>
            <a:r>
              <a:rPr lang="en-US" b="1" dirty="0" smtClean="0">
                <a:solidFill>
                  <a:srgbClr val="0070C0"/>
                </a:solidFill>
                <a:latin typeface="Times New Roman" panose="02020603050405020304" pitchFamily="18" charset="0"/>
                <a:ea typeface="Times New Roman" panose="02020603050405020304" pitchFamily="18" charset="0"/>
              </a:rPr>
              <a:t>FREINS</a:t>
            </a:r>
            <a:endParaRPr lang="en-US" b="1" dirty="0">
              <a:solidFill>
                <a:srgbClr val="0070C0"/>
              </a:solidFill>
              <a:latin typeface="Times New Roman" panose="02020603050405020304" pitchFamily="18" charset="0"/>
              <a:ea typeface="Times New Roman" panose="02020603050405020304" pitchFamily="18" charset="0"/>
            </a:endParaRPr>
          </a:p>
        </p:txBody>
      </p:sp>
      <p:sp>
        <p:nvSpPr>
          <p:cNvPr id="6" name="Rectangle 5"/>
          <p:cNvSpPr/>
          <p:nvPr/>
        </p:nvSpPr>
        <p:spPr>
          <a:xfrm>
            <a:off x="5183878" y="684634"/>
            <a:ext cx="1557541"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pPr marL="10795" marR="8890" algn="ctr">
              <a:spcAft>
                <a:spcPts val="245"/>
              </a:spcAft>
            </a:pPr>
            <a:r>
              <a:rPr lang="fr-FR" dirty="0">
                <a:solidFill>
                  <a:srgbClr val="000000"/>
                </a:solidFill>
                <a:latin typeface="Times New Roman" panose="02020603050405020304" pitchFamily="18" charset="0"/>
                <a:ea typeface="Times New Roman" panose="02020603050405020304" pitchFamily="18" charset="0"/>
              </a:rPr>
              <a:t>FREINS </a:t>
            </a:r>
            <a:r>
              <a:rPr lang="fr-FR" dirty="0" smtClean="0">
                <a:solidFill>
                  <a:srgbClr val="000000"/>
                </a:solidFill>
                <a:latin typeface="Times New Roman" panose="02020603050405020304" pitchFamily="18" charset="0"/>
                <a:ea typeface="Times New Roman" panose="02020603050405020304" pitchFamily="18" charset="0"/>
              </a:rPr>
              <a:t>A330</a:t>
            </a:r>
            <a:endParaRPr lang="en-US" dirty="0">
              <a:solidFill>
                <a:srgbClr val="000000"/>
              </a:solidFill>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13248334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rotWithShape="1">
          <a:blip r:embed="rId2"/>
          <a:srcRect t="11330"/>
          <a:stretch/>
        </p:blipFill>
        <p:spPr>
          <a:xfrm>
            <a:off x="3992708" y="1184355"/>
            <a:ext cx="4240832" cy="5384494"/>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3652156" y="262944"/>
            <a:ext cx="4620987" cy="388696"/>
          </a:xfrm>
          <a:prstGeom prst="rect">
            <a:avLst/>
          </a:prstGeom>
        </p:spPr>
        <p:txBody>
          <a:bodyPr wrap="square">
            <a:spAutoFit/>
          </a:bodyPr>
          <a:lstStyle/>
          <a:p>
            <a:pPr lvl="1">
              <a:lnSpc>
                <a:spcPct val="107000"/>
              </a:lnSpc>
              <a:spcAft>
                <a:spcPts val="600"/>
              </a:spcAft>
            </a:pPr>
            <a:r>
              <a:rPr lang="en-US" b="1" dirty="0">
                <a:solidFill>
                  <a:srgbClr val="0070C0"/>
                </a:solidFill>
                <a:latin typeface="Times New Roman" panose="02020603050405020304" pitchFamily="18" charset="0"/>
                <a:ea typeface="Times New Roman" panose="02020603050405020304" pitchFamily="18" charset="0"/>
              </a:rPr>
              <a:t>EXEMPLES DE CIRCUITS </a:t>
            </a:r>
            <a:r>
              <a:rPr lang="en-US" b="1" dirty="0" smtClean="0">
                <a:solidFill>
                  <a:srgbClr val="0070C0"/>
                </a:solidFill>
                <a:latin typeface="Times New Roman" panose="02020603050405020304" pitchFamily="18" charset="0"/>
                <a:ea typeface="Times New Roman" panose="02020603050405020304" pitchFamily="18" charset="0"/>
              </a:rPr>
              <a:t>FREINS</a:t>
            </a:r>
            <a:endParaRPr lang="en-US" b="1" dirty="0">
              <a:solidFill>
                <a:srgbClr val="0070C0"/>
              </a:solidFill>
              <a:latin typeface="Times New Roman" panose="02020603050405020304" pitchFamily="18" charset="0"/>
              <a:ea typeface="Times New Roman" panose="02020603050405020304" pitchFamily="18" charset="0"/>
            </a:endParaRPr>
          </a:p>
        </p:txBody>
      </p:sp>
      <p:sp>
        <p:nvSpPr>
          <p:cNvPr id="6" name="Rectangle 5"/>
          <p:cNvSpPr/>
          <p:nvPr/>
        </p:nvSpPr>
        <p:spPr>
          <a:xfrm>
            <a:off x="5106902" y="684634"/>
            <a:ext cx="1711495"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pPr marL="10795" marR="8890" algn="ctr">
              <a:spcAft>
                <a:spcPts val="245"/>
              </a:spcAft>
            </a:pPr>
            <a:r>
              <a:rPr lang="fr-FR" dirty="0">
                <a:solidFill>
                  <a:srgbClr val="000000"/>
                </a:solidFill>
                <a:latin typeface="Times New Roman" panose="02020603050405020304" pitchFamily="18" charset="0"/>
                <a:ea typeface="Times New Roman" panose="02020603050405020304" pitchFamily="18" charset="0"/>
              </a:rPr>
              <a:t>FREINS </a:t>
            </a:r>
            <a:r>
              <a:rPr lang="fr-FR" dirty="0" smtClean="0">
                <a:solidFill>
                  <a:srgbClr val="000000"/>
                </a:solidFill>
                <a:latin typeface="Times New Roman" panose="02020603050405020304" pitchFamily="18" charset="0"/>
                <a:ea typeface="Times New Roman" panose="02020603050405020304" pitchFamily="18" charset="0"/>
              </a:rPr>
              <a:t>ATR42</a:t>
            </a:r>
            <a:endParaRPr lang="en-US" dirty="0">
              <a:solidFill>
                <a:srgbClr val="000000"/>
              </a:solidFill>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43080675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671241" y="457591"/>
            <a:ext cx="269445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COEFFICIENT DE FREINAGE</a:t>
            </a:r>
          </a:p>
        </p:txBody>
      </p:sp>
      <mc:AlternateContent xmlns:mc="http://schemas.openxmlformats.org/markup-compatibility/2006" xmlns:a14="http://schemas.microsoft.com/office/drawing/2010/main">
        <mc:Choice Requires="a14">
          <p:sp>
            <p:nvSpPr>
              <p:cNvPr id="9" name="Rectangle 8"/>
              <p:cNvSpPr/>
              <p:nvPr/>
            </p:nvSpPr>
            <p:spPr>
              <a:xfrm>
                <a:off x="370112" y="1491790"/>
                <a:ext cx="6629401" cy="454124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Le coefficient de freinage roue bloquée </a:t>
                </a:r>
                <a:r>
                  <a:rPr lang="fr-FR" b="1" i="1" dirty="0" smtClean="0"/>
                  <a:t>f</a:t>
                </a:r>
                <a:r>
                  <a:rPr lang="fr-FR" dirty="0" smtClean="0"/>
                  <a:t> est le nombre par lequel il faut multiplier la masse de l'appareil pour calculer l'énergie nécessaire pour faire glisser l'appareil.</a:t>
                </a:r>
              </a:p>
              <a:p>
                <a:pPr/>
                <a14:m>
                  <m:oMathPara xmlns:m="http://schemas.openxmlformats.org/officeDocument/2006/math">
                    <m:oMathParaPr>
                      <m:jc m:val="centerGroup"/>
                    </m:oMathParaPr>
                    <m:oMath xmlns:m="http://schemas.openxmlformats.org/officeDocument/2006/math">
                      <m:r>
                        <a:rPr lang="fr-FR" b="0" i="1" smtClean="0">
                          <a:latin typeface="Cambria Math" panose="02040503050406030204" pitchFamily="18" charset="0"/>
                        </a:rPr>
                        <m:t>𝑓</m:t>
                      </m:r>
                      <m:r>
                        <a:rPr lang="fr-FR" b="0" i="1" smtClean="0">
                          <a:latin typeface="Cambria Math" panose="02040503050406030204" pitchFamily="18" charset="0"/>
                        </a:rPr>
                        <m:t>=</m:t>
                      </m:r>
                      <m:f>
                        <m:fPr>
                          <m:ctrlPr>
                            <a:rPr lang="fr-FR" b="0" i="1" smtClean="0">
                              <a:latin typeface="Cambria Math" panose="02040503050406030204" pitchFamily="18" charset="0"/>
                            </a:rPr>
                          </m:ctrlPr>
                        </m:fPr>
                        <m:num>
                          <m:sSub>
                            <m:sSubPr>
                              <m:ctrlPr>
                                <a:rPr lang="fr-FR" b="0" i="1" smtClean="0">
                                  <a:latin typeface="Cambria Math" panose="02040503050406030204" pitchFamily="18" charset="0"/>
                                </a:rPr>
                              </m:ctrlPr>
                            </m:sSubPr>
                            <m:e>
                              <m:r>
                                <a:rPr lang="fr-FR" b="0" i="1" smtClean="0">
                                  <a:latin typeface="Cambria Math" panose="02040503050406030204" pitchFamily="18" charset="0"/>
                                </a:rPr>
                                <m:t>𝑅</m:t>
                              </m:r>
                            </m:e>
                            <m:sub>
                              <m:r>
                                <a:rPr lang="fr-FR" b="0" i="1" smtClean="0">
                                  <a:latin typeface="Cambria Math" panose="02040503050406030204" pitchFamily="18" charset="0"/>
                                </a:rPr>
                                <m:t>𝑥</m:t>
                              </m:r>
                            </m:sub>
                          </m:sSub>
                        </m:num>
                        <m:den>
                          <m:sSub>
                            <m:sSubPr>
                              <m:ctrlPr>
                                <a:rPr lang="fr-FR" b="0" i="1" smtClean="0">
                                  <a:latin typeface="Cambria Math" panose="02040503050406030204" pitchFamily="18" charset="0"/>
                                </a:rPr>
                              </m:ctrlPr>
                            </m:sSubPr>
                            <m:e>
                              <m:r>
                                <a:rPr lang="fr-FR" b="0" i="1" smtClean="0">
                                  <a:latin typeface="Cambria Math" panose="02040503050406030204" pitchFamily="18" charset="0"/>
                                </a:rPr>
                                <m:t>𝑅</m:t>
                              </m:r>
                            </m:e>
                            <m:sub>
                              <m:r>
                                <a:rPr lang="fr-FR" b="0" i="1" smtClean="0">
                                  <a:latin typeface="Cambria Math" panose="02040503050406030204" pitchFamily="18" charset="0"/>
                                </a:rPr>
                                <m:t>𝑧</m:t>
                              </m:r>
                            </m:sub>
                          </m:sSub>
                        </m:den>
                      </m:f>
                    </m:oMath>
                  </m:oMathPara>
                </a14:m>
                <a:endParaRPr lang="fr-FR" dirty="0" smtClean="0"/>
              </a:p>
              <a:p>
                <a:r>
                  <a:rPr lang="fr-FR" dirty="0" smtClean="0"/>
                  <a:t>Lors du freinage, la réaction du sol sur la roue se décompose en deux forces </a:t>
                </a:r>
              </a:p>
              <a:p>
                <a:pPr/>
                <a14:m>
                  <m:oMathPara xmlns:m="http://schemas.openxmlformats.org/officeDocument/2006/math">
                    <m:oMathParaPr>
                      <m:jc m:val="centerGroup"/>
                    </m:oMathParaPr>
                    <m:oMath xmlns:m="http://schemas.openxmlformats.org/officeDocument/2006/math">
                      <m:sSub>
                        <m:sSubPr>
                          <m:ctrlPr>
                            <a:rPr lang="fr-FR" b="0" i="1" smtClean="0">
                              <a:latin typeface="Cambria Math" panose="02040503050406030204" pitchFamily="18" charset="0"/>
                            </a:rPr>
                          </m:ctrlPr>
                        </m:sSubPr>
                        <m:e>
                          <m:r>
                            <a:rPr lang="fr-FR" b="0" i="1" smtClean="0">
                              <a:latin typeface="Cambria Math" panose="02040503050406030204" pitchFamily="18" charset="0"/>
                            </a:rPr>
                            <m:t>𝑅</m:t>
                          </m:r>
                        </m:e>
                        <m:sub>
                          <m:r>
                            <a:rPr lang="fr-FR" b="0" i="1" smtClean="0">
                              <a:latin typeface="Cambria Math" panose="02040503050406030204" pitchFamily="18" charset="0"/>
                            </a:rPr>
                            <m:t>𝑧</m:t>
                          </m:r>
                        </m:sub>
                      </m:sSub>
                      <m:r>
                        <a:rPr lang="fr-FR" b="0" i="1" smtClean="0">
                          <a:latin typeface="Cambria Math" panose="02040503050406030204" pitchFamily="18" charset="0"/>
                        </a:rPr>
                        <m:t>=</m:t>
                      </m:r>
                      <m:r>
                        <a:rPr lang="fr-FR" b="0" i="1" smtClean="0">
                          <a:latin typeface="Cambria Math" panose="02040503050406030204" pitchFamily="18" charset="0"/>
                        </a:rPr>
                        <m:t>𝑃</m:t>
                      </m:r>
                      <m:d>
                        <m:dPr>
                          <m:ctrlPr>
                            <a:rPr lang="fr-FR" b="0" i="1" smtClean="0">
                              <a:latin typeface="Cambria Math" panose="02040503050406030204" pitchFamily="18" charset="0"/>
                            </a:rPr>
                          </m:ctrlPr>
                        </m:dPr>
                        <m:e>
                          <m:r>
                            <a:rPr lang="fr-FR" b="0" i="1" smtClean="0">
                              <a:latin typeface="Cambria Math" panose="02040503050406030204" pitchFamily="18" charset="0"/>
                            </a:rPr>
                            <m:t>𝑎𝑣𝑖𝑜𝑛</m:t>
                          </m:r>
                        </m:e>
                      </m:d>
                      <m:r>
                        <a:rPr lang="fr-FR" b="0" i="1" smtClean="0">
                          <a:latin typeface="Cambria Math" panose="02040503050406030204" pitchFamily="18" charset="0"/>
                        </a:rPr>
                        <m:t>−</m:t>
                      </m:r>
                      <m:sSub>
                        <m:sSubPr>
                          <m:ctrlPr>
                            <a:rPr lang="fr-FR" b="0" i="1" smtClean="0">
                              <a:latin typeface="Cambria Math" panose="02040503050406030204" pitchFamily="18" charset="0"/>
                            </a:rPr>
                          </m:ctrlPr>
                        </m:sSubPr>
                        <m:e>
                          <m:r>
                            <a:rPr lang="fr-FR" b="0" i="1" smtClean="0">
                              <a:latin typeface="Cambria Math" panose="02040503050406030204" pitchFamily="18" charset="0"/>
                            </a:rPr>
                            <m:t>𝐹</m:t>
                          </m:r>
                        </m:e>
                        <m:sub>
                          <m:r>
                            <a:rPr lang="fr-FR" b="0" i="1" smtClean="0">
                              <a:latin typeface="Cambria Math" panose="02040503050406030204" pitchFamily="18" charset="0"/>
                            </a:rPr>
                            <m:t>𝑍</m:t>
                          </m:r>
                        </m:sub>
                      </m:sSub>
                    </m:oMath>
                  </m:oMathPara>
                </a14:m>
                <a:endParaRPr lang="fr-FR" dirty="0" smtClean="0"/>
              </a:p>
              <a:p>
                <a14:m>
                  <m:oMath xmlns:m="http://schemas.openxmlformats.org/officeDocument/2006/math">
                    <m:sSub>
                      <m:sSubPr>
                        <m:ctrlPr>
                          <a:rPr lang="fr-FR" b="0" i="1" smtClean="0">
                            <a:latin typeface="Cambria Math" panose="02040503050406030204" pitchFamily="18" charset="0"/>
                          </a:rPr>
                        </m:ctrlPr>
                      </m:sSubPr>
                      <m:e>
                        <m:r>
                          <a:rPr lang="fr-FR" b="0" i="1" smtClean="0">
                            <a:latin typeface="Cambria Math" panose="02040503050406030204" pitchFamily="18" charset="0"/>
                          </a:rPr>
                          <m:t>𝑅</m:t>
                        </m:r>
                      </m:e>
                      <m:sub>
                        <m:r>
                          <a:rPr lang="fr-FR" b="0" i="1" smtClean="0">
                            <a:latin typeface="Cambria Math" panose="02040503050406030204" pitchFamily="18" charset="0"/>
                          </a:rPr>
                          <m:t>𝑥</m:t>
                        </m:r>
                      </m:sub>
                    </m:sSub>
                  </m:oMath>
                </a14:m>
                <a:r>
                  <a:rPr lang="fr-FR" dirty="0" smtClean="0"/>
                  <a:t> s'oppose à la vitesse.</a:t>
                </a:r>
              </a:p>
              <a:p>
                <a:endParaRPr lang="fr-FR" dirty="0" smtClean="0"/>
              </a:p>
              <a:p>
                <a:r>
                  <a:rPr lang="fr-FR" dirty="0" smtClean="0"/>
                  <a:t>A l'impact, l'avion possède une énergie cinétique qui est transformée en énergie calorifique dans le bloc frein</a:t>
                </a:r>
              </a:p>
              <a:p>
                <a:r>
                  <a:rPr lang="fr-FR" dirty="0" smtClean="0"/>
                  <a:t>- Elle est dissipée pendant le freinage par le travail </a:t>
                </a:r>
                <a14:m>
                  <m:oMath xmlns:m="http://schemas.openxmlformats.org/officeDocument/2006/math">
                    <m:r>
                      <a:rPr lang="fr-FR" i="1" dirty="0" smtClean="0">
                        <a:latin typeface="Cambria Math" panose="02040503050406030204" pitchFamily="18" charset="0"/>
                      </a:rPr>
                      <m:t>= </m:t>
                    </m:r>
                    <m:r>
                      <a:rPr lang="fr-FR" i="1" dirty="0" smtClean="0">
                        <a:latin typeface="Cambria Math" panose="02040503050406030204" pitchFamily="18" charset="0"/>
                      </a:rPr>
                      <m:t>𝑅𝑋</m:t>
                    </m:r>
                    <m:r>
                      <a:rPr lang="fr-FR" i="1" dirty="0" smtClean="0">
                        <a:latin typeface="Cambria Math" panose="02040503050406030204" pitchFamily="18" charset="0"/>
                      </a:rPr>
                      <m:t> . </m:t>
                    </m:r>
                    <m:r>
                      <a:rPr lang="fr-FR" i="1" dirty="0" smtClean="0">
                        <a:latin typeface="Cambria Math" panose="02040503050406030204" pitchFamily="18" charset="0"/>
                      </a:rPr>
                      <m:t>𝐿</m:t>
                    </m:r>
                    <m:r>
                      <a:rPr lang="fr-FR" i="1" dirty="0" smtClean="0">
                        <a:latin typeface="Cambria Math" panose="02040503050406030204" pitchFamily="18" charset="0"/>
                      </a:rPr>
                      <m:t> </m:t>
                    </m:r>
                  </m:oMath>
                </a14:m>
                <a:endParaRPr lang="fr-FR" dirty="0" smtClean="0"/>
              </a:p>
              <a:p>
                <a:r>
                  <a:rPr lang="fr-FR" dirty="0" smtClean="0"/>
                  <a:t>L: distance d’arrêt. </a:t>
                </a:r>
              </a:p>
              <a:p>
                <a:pPr/>
                <a14:m>
                  <m:oMathPara xmlns:m="http://schemas.openxmlformats.org/officeDocument/2006/math">
                    <m:oMathParaPr>
                      <m:jc m:val="centerGroup"/>
                    </m:oMathParaPr>
                    <m:oMath xmlns:m="http://schemas.openxmlformats.org/officeDocument/2006/math">
                      <m:f>
                        <m:fPr>
                          <m:ctrlPr>
                            <a:rPr lang="fr-FR" b="1" i="1" smtClean="0">
                              <a:solidFill>
                                <a:srgbClr val="FF0000"/>
                              </a:solidFill>
                              <a:latin typeface="Cambria Math" panose="02040503050406030204" pitchFamily="18" charset="0"/>
                            </a:rPr>
                          </m:ctrlPr>
                        </m:fPr>
                        <m:num>
                          <m:r>
                            <a:rPr lang="fr-FR" b="1" i="1" smtClean="0">
                              <a:solidFill>
                                <a:srgbClr val="FF0000"/>
                              </a:solidFill>
                              <a:latin typeface="Cambria Math" panose="02040503050406030204" pitchFamily="18" charset="0"/>
                            </a:rPr>
                            <m:t>𝒎</m:t>
                          </m:r>
                          <m:sSup>
                            <m:sSupPr>
                              <m:ctrlPr>
                                <a:rPr lang="fr-FR" b="1" i="1" smtClean="0">
                                  <a:solidFill>
                                    <a:srgbClr val="FF0000"/>
                                  </a:solidFill>
                                  <a:latin typeface="Cambria Math" panose="02040503050406030204" pitchFamily="18" charset="0"/>
                                </a:rPr>
                              </m:ctrlPr>
                            </m:sSupPr>
                            <m:e>
                              <m:r>
                                <a:rPr lang="fr-FR" b="1" i="1" smtClean="0">
                                  <a:solidFill>
                                    <a:srgbClr val="FF0000"/>
                                  </a:solidFill>
                                  <a:latin typeface="Cambria Math" panose="02040503050406030204" pitchFamily="18" charset="0"/>
                                </a:rPr>
                                <m:t>𝑽</m:t>
                              </m:r>
                            </m:e>
                            <m:sup>
                              <m:r>
                                <a:rPr lang="fr-FR" b="1" i="1" smtClean="0">
                                  <a:solidFill>
                                    <a:srgbClr val="FF0000"/>
                                  </a:solidFill>
                                  <a:latin typeface="Cambria Math" panose="02040503050406030204" pitchFamily="18" charset="0"/>
                                </a:rPr>
                                <m:t>𝟐</m:t>
                              </m:r>
                            </m:sup>
                          </m:sSup>
                        </m:num>
                        <m:den>
                          <m:r>
                            <a:rPr lang="fr-FR" b="1" i="1" smtClean="0">
                              <a:solidFill>
                                <a:srgbClr val="FF0000"/>
                              </a:solidFill>
                              <a:latin typeface="Cambria Math" panose="02040503050406030204" pitchFamily="18" charset="0"/>
                            </a:rPr>
                            <m:t>𝟐</m:t>
                          </m:r>
                        </m:den>
                      </m:f>
                      <m:r>
                        <a:rPr lang="fr-FR" b="1" i="1" smtClean="0">
                          <a:solidFill>
                            <a:srgbClr val="FF0000"/>
                          </a:solidFill>
                          <a:latin typeface="Cambria Math" panose="02040503050406030204" pitchFamily="18" charset="0"/>
                        </a:rPr>
                        <m:t>=</m:t>
                      </m:r>
                      <m:sSub>
                        <m:sSubPr>
                          <m:ctrlPr>
                            <a:rPr lang="fr-FR" b="1" i="1" smtClean="0">
                              <a:solidFill>
                                <a:srgbClr val="FF0000"/>
                              </a:solidFill>
                              <a:latin typeface="Cambria Math" panose="02040503050406030204" pitchFamily="18" charset="0"/>
                            </a:rPr>
                          </m:ctrlPr>
                        </m:sSubPr>
                        <m:e>
                          <m:r>
                            <a:rPr lang="fr-FR" b="1" i="1" smtClean="0">
                              <a:solidFill>
                                <a:srgbClr val="FF0000"/>
                              </a:solidFill>
                              <a:latin typeface="Cambria Math" panose="02040503050406030204" pitchFamily="18" charset="0"/>
                            </a:rPr>
                            <m:t>𝑹</m:t>
                          </m:r>
                        </m:e>
                        <m:sub>
                          <m:r>
                            <a:rPr lang="fr-FR" b="1" i="1" smtClean="0">
                              <a:solidFill>
                                <a:srgbClr val="FF0000"/>
                              </a:solidFill>
                              <a:latin typeface="Cambria Math" panose="02040503050406030204" pitchFamily="18" charset="0"/>
                            </a:rPr>
                            <m:t>𝒙</m:t>
                          </m:r>
                        </m:sub>
                      </m:sSub>
                      <m:r>
                        <a:rPr lang="fr-FR" b="1" i="1" smtClean="0">
                          <a:solidFill>
                            <a:srgbClr val="FF0000"/>
                          </a:solidFill>
                          <a:latin typeface="Cambria Math" panose="02040503050406030204" pitchFamily="18" charset="0"/>
                          <a:ea typeface="Cambria Math" panose="02040503050406030204" pitchFamily="18" charset="0"/>
                        </a:rPr>
                        <m:t>×</m:t>
                      </m:r>
                      <m:r>
                        <a:rPr lang="fr-FR" b="1" i="1" smtClean="0">
                          <a:solidFill>
                            <a:srgbClr val="FF0000"/>
                          </a:solidFill>
                          <a:latin typeface="Cambria Math" panose="02040503050406030204" pitchFamily="18" charset="0"/>
                          <a:ea typeface="Cambria Math" panose="02040503050406030204" pitchFamily="18" charset="0"/>
                        </a:rPr>
                        <m:t>𝑳</m:t>
                      </m:r>
                    </m:oMath>
                  </m:oMathPara>
                </a14:m>
                <a:endParaRPr lang="fr-FR" b="1" dirty="0">
                  <a:solidFill>
                    <a:srgbClr val="FF0000"/>
                  </a:solidFill>
                </a:endParaRPr>
              </a:p>
            </p:txBody>
          </p:sp>
        </mc:Choice>
        <mc:Fallback xmlns="">
          <p:sp>
            <p:nvSpPr>
              <p:cNvPr id="9" name="Rectangle 8"/>
              <p:cNvSpPr>
                <a:spLocks noRot="1" noChangeAspect="1" noMove="1" noResize="1" noEditPoints="1" noAdjustHandles="1" noChangeArrowheads="1" noChangeShapeType="1" noTextEdit="1"/>
              </p:cNvSpPr>
              <p:nvPr/>
            </p:nvSpPr>
            <p:spPr>
              <a:xfrm>
                <a:off x="370112" y="1491790"/>
                <a:ext cx="6629401" cy="4541243"/>
              </a:xfrm>
              <a:prstGeom prst="rect">
                <a:avLst/>
              </a:prstGeom>
              <a:blipFill>
                <a:blip r:embed="rId2"/>
                <a:stretch>
                  <a:fillRect l="-735" t="-669" r="-1010"/>
                </a:stretch>
              </a:blipFill>
            </p:spPr>
            <p:txBody>
              <a:bodyPr/>
              <a:lstStyle/>
              <a:p>
                <a:r>
                  <a:rPr lang="fr-FR">
                    <a:noFill/>
                  </a:rPr>
                  <a:t> </a:t>
                </a:r>
              </a:p>
            </p:txBody>
          </p:sp>
        </mc:Fallback>
      </mc:AlternateContent>
      <p:pic>
        <p:nvPicPr>
          <p:cNvPr id="3" name="Espace réservé du contenu 2"/>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365697" y="1456672"/>
            <a:ext cx="4239217" cy="4334480"/>
          </a:xfrm>
        </p:spPr>
      </p:pic>
    </p:spTree>
    <p:extLst>
      <p:ext uri="{BB962C8B-B14F-4D97-AF65-F5344CB8AC3E}">
        <p14:creationId xmlns:p14="http://schemas.microsoft.com/office/powerpoint/2010/main" val="7420335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318509" y="2504105"/>
            <a:ext cx="7337266" cy="830997"/>
          </a:xfrm>
          <a:prstGeom prst="rect">
            <a:avLst/>
          </a:prstGeom>
        </p:spPr>
        <p:txBody>
          <a:bodyPr wrap="none">
            <a:spAutoFit/>
          </a:bodyPr>
          <a:lstStyle/>
          <a:p>
            <a:pPr algn="ctr"/>
            <a:r>
              <a:rPr lang="fr-FR" sz="4800" b="1" baseline="-25000" dirty="0">
                <a:solidFill>
                  <a:srgbClr val="000000"/>
                </a:solidFill>
                <a:latin typeface="Verdana" panose="020B0604030504040204" pitchFamily="34" charset="0"/>
              </a:rPr>
              <a:t>Roues, pneumatiques et jantes</a:t>
            </a:r>
            <a:endParaRPr lang="fr-FR" sz="4800" dirty="0">
              <a:solidFill>
                <a:srgbClr val="000000"/>
              </a:solidFill>
              <a:latin typeface="Times New Roman" panose="02020603050405020304" pitchFamily="18" charset="0"/>
            </a:endParaRPr>
          </a:p>
        </p:txBody>
      </p:sp>
    </p:spTree>
    <p:extLst>
      <p:ext uri="{BB962C8B-B14F-4D97-AF65-F5344CB8AC3E}">
        <p14:creationId xmlns:p14="http://schemas.microsoft.com/office/powerpoint/2010/main" val="84777627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72885" y="1500644"/>
            <a:ext cx="7903029" cy="427809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sz="1600" dirty="0" smtClean="0">
                <a:solidFill>
                  <a:srgbClr val="000000"/>
                </a:solidFill>
              </a:rPr>
              <a:t>Les </a:t>
            </a:r>
            <a:r>
              <a:rPr lang="fr-FR" sz="1600" dirty="0">
                <a:solidFill>
                  <a:srgbClr val="000000"/>
                </a:solidFill>
              </a:rPr>
              <a:t>pneumatiques peuvent être construits de différentes manières.</a:t>
            </a:r>
          </a:p>
          <a:p>
            <a:r>
              <a:rPr lang="fr-FR" sz="1600" dirty="0" smtClean="0">
                <a:solidFill>
                  <a:srgbClr val="000000"/>
                </a:solidFill>
              </a:rPr>
              <a:t>Les </a:t>
            </a:r>
            <a:r>
              <a:rPr lang="fr-FR" sz="1600" dirty="0">
                <a:solidFill>
                  <a:srgbClr val="000000"/>
                </a:solidFill>
              </a:rPr>
              <a:t>pneumatiques </a:t>
            </a:r>
            <a:r>
              <a:rPr lang="fr-FR" sz="1600" b="1" dirty="0">
                <a:solidFill>
                  <a:srgbClr val="000000"/>
                </a:solidFill>
              </a:rPr>
              <a:t>tubeless </a:t>
            </a:r>
            <a:r>
              <a:rPr lang="fr-FR" sz="1600" dirty="0">
                <a:solidFill>
                  <a:srgbClr val="000000"/>
                </a:solidFill>
              </a:rPr>
              <a:t>présentent des avantages essentiels, mais aussi des </a:t>
            </a:r>
            <a:r>
              <a:rPr lang="fr-FR" sz="1600" dirty="0" smtClean="0">
                <a:solidFill>
                  <a:srgbClr val="000000"/>
                </a:solidFill>
              </a:rPr>
              <a:t>inconvénients.</a:t>
            </a:r>
          </a:p>
          <a:p>
            <a:r>
              <a:rPr lang="fr-FR" sz="1600" b="1" dirty="0" smtClean="0">
                <a:solidFill>
                  <a:srgbClr val="000000"/>
                </a:solidFill>
              </a:rPr>
              <a:t>Avantages</a:t>
            </a:r>
            <a:endParaRPr lang="fr-FR" sz="1600" b="1" dirty="0">
              <a:solidFill>
                <a:srgbClr val="000000"/>
              </a:solidFill>
            </a:endParaRPr>
          </a:p>
          <a:p>
            <a:pPr marL="342900" indent="-342900">
              <a:buFont typeface="Arial" panose="020B0604020202020204" pitchFamily="34" charset="0"/>
              <a:buChar char="•"/>
            </a:pPr>
            <a:r>
              <a:rPr lang="fr-FR" sz="1600" dirty="0">
                <a:solidFill>
                  <a:srgbClr val="000000"/>
                </a:solidFill>
              </a:rPr>
              <a:t>Suppression des frictions internes entre la chambre et le pneu, ce qui induit une diminution de réchauffement</a:t>
            </a:r>
          </a:p>
          <a:p>
            <a:pPr marL="342900" indent="-342900">
              <a:buFont typeface="Arial" panose="020B0604020202020204" pitchFamily="34" charset="0"/>
              <a:buChar char="•"/>
            </a:pPr>
            <a:r>
              <a:rPr lang="fr-FR" sz="1600" dirty="0">
                <a:solidFill>
                  <a:srgbClr val="000000"/>
                </a:solidFill>
              </a:rPr>
              <a:t>La valve est solidaire de la jante et ne peut donc pas être cisaillée en cas d'accélération circulaire brutale (mise en rotation de la roue à l'atterrissage).</a:t>
            </a:r>
          </a:p>
          <a:p>
            <a:pPr marL="342900" indent="-342900">
              <a:buFont typeface="Arial" panose="020B0604020202020204" pitchFamily="34" charset="0"/>
              <a:buChar char="•"/>
            </a:pPr>
            <a:r>
              <a:rPr lang="fr-FR" sz="1600" dirty="0">
                <a:solidFill>
                  <a:srgbClr val="000000"/>
                </a:solidFill>
              </a:rPr>
              <a:t>Le pneu, pour être étanche, est serré sur la jante. Ceci réduit le risque de </a:t>
            </a:r>
            <a:r>
              <a:rPr lang="fr-FR" sz="1600" b="1" dirty="0">
                <a:solidFill>
                  <a:srgbClr val="000000"/>
                </a:solidFill>
              </a:rPr>
              <a:t>ripage </a:t>
            </a:r>
            <a:r>
              <a:rPr lang="fr-FR" sz="1600" dirty="0" smtClean="0">
                <a:solidFill>
                  <a:srgbClr val="000000"/>
                </a:solidFill>
              </a:rPr>
              <a:t>(«</a:t>
            </a:r>
            <a:r>
              <a:rPr lang="fr-FR" sz="1600" dirty="0" err="1" smtClean="0">
                <a:solidFill>
                  <a:srgbClr val="000000"/>
                </a:solidFill>
              </a:rPr>
              <a:t>creep</a:t>
            </a:r>
            <a:r>
              <a:rPr lang="fr-FR" sz="1600" dirty="0" smtClean="0">
                <a:solidFill>
                  <a:srgbClr val="000000"/>
                </a:solidFill>
              </a:rPr>
              <a:t>»), </a:t>
            </a:r>
            <a:r>
              <a:rPr lang="fr-FR" sz="1600" dirty="0">
                <a:solidFill>
                  <a:srgbClr val="000000"/>
                </a:solidFill>
              </a:rPr>
              <a:t>qui est la rotation du pneu par rapport à la jante, pouvant endommager le talon du pneu.</a:t>
            </a:r>
          </a:p>
          <a:p>
            <a:pPr marL="342900" indent="-342900">
              <a:buFont typeface="Arial" panose="020B0604020202020204" pitchFamily="34" charset="0"/>
              <a:buChar char="•"/>
            </a:pPr>
            <a:r>
              <a:rPr lang="fr-FR" sz="1600" dirty="0">
                <a:solidFill>
                  <a:srgbClr val="000000"/>
                </a:solidFill>
              </a:rPr>
              <a:t>En cas de crevaison par un corps étranger, une chambre se déchire. Sur un pneu tubeless, le « liner», qui est la couche étanche solidaire de l'intérieur du pneu, a tendance à se reboucher sous l'effet de la pression.</a:t>
            </a:r>
          </a:p>
          <a:p>
            <a:r>
              <a:rPr lang="fr-FR" sz="1600" b="1" dirty="0">
                <a:solidFill>
                  <a:srgbClr val="000000"/>
                </a:solidFill>
              </a:rPr>
              <a:t>Inconvénients</a:t>
            </a:r>
          </a:p>
          <a:p>
            <a:r>
              <a:rPr lang="fr-FR" sz="1600" dirty="0">
                <a:solidFill>
                  <a:srgbClr val="000000"/>
                </a:solidFill>
              </a:rPr>
              <a:t>La jante doit être parfaitement étanche. </a:t>
            </a:r>
            <a:endParaRPr lang="fr-FR" sz="1600" dirty="0" smtClean="0">
              <a:solidFill>
                <a:srgbClr val="000000"/>
              </a:solidFill>
            </a:endParaRPr>
          </a:p>
          <a:p>
            <a:r>
              <a:rPr lang="fr-FR" sz="1600" dirty="0" smtClean="0">
                <a:solidFill>
                  <a:srgbClr val="000000"/>
                </a:solidFill>
              </a:rPr>
              <a:t>On </a:t>
            </a:r>
            <a:r>
              <a:rPr lang="fr-FR" sz="1600" dirty="0">
                <a:solidFill>
                  <a:srgbClr val="000000"/>
                </a:solidFill>
              </a:rPr>
              <a:t>ne peut accepter aucun défaut sur la zone de contact pneu/jante</a:t>
            </a:r>
            <a:r>
              <a:rPr lang="fr-FR" sz="1600" dirty="0" smtClean="0">
                <a:solidFill>
                  <a:srgbClr val="000000"/>
                </a:solidFill>
              </a:rPr>
              <a:t>.</a:t>
            </a:r>
            <a:endParaRPr lang="fr-FR" sz="1600" dirty="0">
              <a:solidFill>
                <a:srgbClr val="000000"/>
              </a:solidFill>
            </a:endParaRPr>
          </a:p>
        </p:txBody>
      </p:sp>
      <p:sp>
        <p:nvSpPr>
          <p:cNvPr id="5" name="Rectangle 4"/>
          <p:cNvSpPr/>
          <p:nvPr/>
        </p:nvSpPr>
        <p:spPr>
          <a:xfrm>
            <a:off x="3456422" y="0"/>
            <a:ext cx="5388013" cy="584775"/>
          </a:xfrm>
          <a:prstGeom prst="rect">
            <a:avLst/>
          </a:prstGeom>
        </p:spPr>
        <p:txBody>
          <a:bodyPr wrap="none">
            <a:spAutoFit/>
          </a:bodyPr>
          <a:lstStyle/>
          <a:p>
            <a:r>
              <a:rPr lang="fr-FR" sz="3200" b="1" baseline="-25000" dirty="0">
                <a:solidFill>
                  <a:srgbClr val="000000"/>
                </a:solidFill>
                <a:latin typeface="Verdana" panose="020B0604030504040204" pitchFamily="34" charset="0"/>
              </a:rPr>
              <a:t>Différents types de pneumatiques</a:t>
            </a:r>
            <a:endParaRPr lang="fr-FR" sz="3200" dirty="0">
              <a:solidFill>
                <a:srgbClr val="000000"/>
              </a:solidFill>
              <a:latin typeface="Times New Roman" panose="02020603050405020304" pitchFamily="18" charset="0"/>
            </a:endParaRPr>
          </a:p>
        </p:txBody>
      </p:sp>
      <p:sp>
        <p:nvSpPr>
          <p:cNvPr id="6" name="Rectangle 5"/>
          <p:cNvSpPr/>
          <p:nvPr/>
        </p:nvSpPr>
        <p:spPr>
          <a:xfrm>
            <a:off x="3056267" y="703649"/>
            <a:ext cx="6188321"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b="1" baseline="-25000" dirty="0" smtClean="0">
                <a:solidFill>
                  <a:srgbClr val="000000"/>
                </a:solidFill>
                <a:latin typeface="Verdana" panose="020B0604030504040204" pitchFamily="34" charset="0"/>
              </a:rPr>
              <a:t>Pneumatiques </a:t>
            </a:r>
            <a:r>
              <a:rPr lang="fr-FR" b="1" baseline="-25000" dirty="0">
                <a:solidFill>
                  <a:srgbClr val="000000"/>
                </a:solidFill>
                <a:latin typeface="Verdana" panose="020B0604030504040204" pitchFamily="34" charset="0"/>
              </a:rPr>
              <a:t>avec chambre à air ou sans chambre à air (tubeless')</a:t>
            </a:r>
            <a:endParaRPr lang="fr-FR" sz="3600" b="1" dirty="0">
              <a:solidFill>
                <a:srgbClr val="000000"/>
              </a:solidFill>
              <a:latin typeface="Times New Roman" panose="02020603050405020304" pitchFamily="18" charset="0"/>
            </a:endParaRPr>
          </a:p>
        </p:txBody>
      </p:sp>
      <p:pic>
        <p:nvPicPr>
          <p:cNvPr id="1026" name="Picture 2" descr="Pneus déflecteur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92486" y="1715640"/>
            <a:ext cx="2562225" cy="1924051"/>
          </a:xfrm>
          <a:prstGeom prst="rect">
            <a:avLst/>
          </a:prstGeom>
        </p:spPr>
        <p:style>
          <a:lnRef idx="2">
            <a:schemeClr val="accent2"/>
          </a:lnRef>
          <a:fillRef idx="1">
            <a:schemeClr val="lt1"/>
          </a:fillRef>
          <a:effectRef idx="0">
            <a:schemeClr val="accent2"/>
          </a:effectRef>
          <a:fontRef idx="minor">
            <a:schemeClr val="dk1"/>
          </a:fontRef>
        </p:style>
      </p:pic>
      <p:pic>
        <p:nvPicPr>
          <p:cNvPr id="8" name="Picture 2" descr="Freins photo A32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1584" y="4282350"/>
            <a:ext cx="2464030" cy="18513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007197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968828" y="1678356"/>
            <a:ext cx="6248402"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dirty="0" smtClean="0">
                <a:solidFill>
                  <a:srgbClr val="000000"/>
                </a:solidFill>
              </a:rPr>
              <a:t>Un </a:t>
            </a:r>
            <a:r>
              <a:rPr lang="fr-FR" dirty="0">
                <a:solidFill>
                  <a:srgbClr val="000000"/>
                </a:solidFill>
              </a:rPr>
              <a:t>pneu est constitué de deux parties : la carcasse et la chape, </a:t>
            </a:r>
            <a:endParaRPr lang="fr-FR" dirty="0" smtClean="0">
              <a:solidFill>
                <a:srgbClr val="000000"/>
              </a:solidFill>
            </a:endParaRPr>
          </a:p>
        </p:txBody>
      </p:sp>
      <p:sp>
        <p:nvSpPr>
          <p:cNvPr id="3" name="Rectangle 2"/>
          <p:cNvSpPr/>
          <p:nvPr/>
        </p:nvSpPr>
        <p:spPr>
          <a:xfrm>
            <a:off x="3364857" y="174109"/>
            <a:ext cx="6179384" cy="369332"/>
          </a:xfrm>
          <a:prstGeom prst="rect">
            <a:avLst/>
          </a:prstGeom>
        </p:spPr>
        <p:txBody>
          <a:bodyPr wrap="none">
            <a:spAutoFit/>
          </a:bodyPr>
          <a:lstStyle/>
          <a:p>
            <a:pPr algn="just"/>
            <a:r>
              <a:rPr lang="fr-FR" b="1" dirty="0">
                <a:solidFill>
                  <a:srgbClr val="000000"/>
                </a:solidFill>
              </a:rPr>
              <a:t>Pneumatiques a carcasse conventionnelle ou a carcasse radiale</a:t>
            </a:r>
            <a:endParaRPr lang="fr-FR" dirty="0">
              <a:solidFill>
                <a:srgbClr val="000000"/>
              </a:solidFill>
            </a:endParaRPr>
          </a:p>
        </p:txBody>
      </p:sp>
      <p:pic>
        <p:nvPicPr>
          <p:cNvPr id="5" name="Espace réservé du contenu 3"/>
          <p:cNvPicPr>
            <a:picLocks noGrp="1" noChangeAspect="1"/>
          </p:cNvPicPr>
          <p:nvPr>
            <p:ph idx="1"/>
          </p:nvPr>
        </p:nvPicPr>
        <p:blipFill>
          <a:blip r:embed="rId2"/>
          <a:stretch>
            <a:fillRect/>
          </a:stretch>
        </p:blipFill>
        <p:spPr>
          <a:xfrm>
            <a:off x="7434944" y="739775"/>
            <a:ext cx="4627394" cy="5951541"/>
          </a:xfrm>
          <a:prstGeom prst="rect">
            <a:avLst/>
          </a:prstGeom>
        </p:spPr>
        <p:style>
          <a:lnRef idx="2">
            <a:schemeClr val="accent2"/>
          </a:lnRef>
          <a:fillRef idx="1">
            <a:schemeClr val="lt1"/>
          </a:fillRef>
          <a:effectRef idx="0">
            <a:schemeClr val="accent2"/>
          </a:effectRef>
          <a:fontRef idx="minor">
            <a:schemeClr val="dk1"/>
          </a:fontRef>
        </p:style>
      </p:pic>
      <p:sp>
        <p:nvSpPr>
          <p:cNvPr id="6" name="Rectangle 5"/>
          <p:cNvSpPr/>
          <p:nvPr/>
        </p:nvSpPr>
        <p:spPr>
          <a:xfrm>
            <a:off x="1045029" y="2998151"/>
            <a:ext cx="6096000" cy="1754326"/>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algn="just"/>
            <a:r>
              <a:rPr lang="fr-FR" b="1" dirty="0">
                <a:solidFill>
                  <a:srgbClr val="000000"/>
                </a:solidFill>
              </a:rPr>
              <a:t>a) La carcasse</a:t>
            </a:r>
            <a:endParaRPr lang="fr-FR" dirty="0">
              <a:solidFill>
                <a:srgbClr val="000000"/>
              </a:solidFill>
            </a:endParaRPr>
          </a:p>
          <a:p>
            <a:pPr algn="just"/>
            <a:r>
              <a:rPr lang="fr-FR" dirty="0">
                <a:solidFill>
                  <a:srgbClr val="000000"/>
                </a:solidFill>
              </a:rPr>
              <a:t>La carcasse est constituée de « plis » en nylon (couches de toile) noyés dans la gomme. </a:t>
            </a:r>
          </a:p>
          <a:p>
            <a:pPr algn="just"/>
            <a:r>
              <a:rPr lang="fr-FR" dirty="0">
                <a:solidFill>
                  <a:srgbClr val="000000"/>
                </a:solidFill>
              </a:rPr>
              <a:t>Le nombre de plis est fonction de la charge que doit supporter le pneu.</a:t>
            </a:r>
          </a:p>
          <a:p>
            <a:pPr algn="just"/>
            <a:r>
              <a:rPr lang="fr-FR" dirty="0">
                <a:solidFill>
                  <a:srgbClr val="000000"/>
                </a:solidFill>
              </a:rPr>
              <a:t>Les plis peuvent être orientés de deux manières </a:t>
            </a:r>
            <a:r>
              <a:rPr lang="fr-FR" dirty="0" smtClean="0">
                <a:solidFill>
                  <a:srgbClr val="000000"/>
                </a:solidFill>
              </a:rPr>
              <a:t>différentes</a:t>
            </a:r>
            <a:endParaRPr lang="fr-FR" dirty="0">
              <a:solidFill>
                <a:srgbClr val="000000"/>
              </a:solidFill>
            </a:endParaRPr>
          </a:p>
        </p:txBody>
      </p:sp>
    </p:spTree>
    <p:extLst>
      <p:ext uri="{BB962C8B-B14F-4D97-AF65-F5344CB8AC3E}">
        <p14:creationId xmlns:p14="http://schemas.microsoft.com/office/powerpoint/2010/main" val="1913100387"/>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6760029" y="223611"/>
            <a:ext cx="4968209" cy="6389882"/>
          </a:xfrm>
          <a:prstGeom prst="rect">
            <a:avLst/>
          </a:prstGeom>
        </p:spPr>
        <p:style>
          <a:lnRef idx="2">
            <a:schemeClr val="accent2"/>
          </a:lnRef>
          <a:fillRef idx="1">
            <a:schemeClr val="lt1"/>
          </a:fillRef>
          <a:effectRef idx="0">
            <a:schemeClr val="accent2"/>
          </a:effectRef>
          <a:fontRef idx="minor">
            <a:schemeClr val="dk1"/>
          </a:fontRef>
        </p:style>
      </p:pic>
      <p:sp>
        <p:nvSpPr>
          <p:cNvPr id="6" name="Rectangle 5"/>
          <p:cNvSpPr/>
          <p:nvPr/>
        </p:nvSpPr>
        <p:spPr>
          <a:xfrm>
            <a:off x="723900" y="2833692"/>
            <a:ext cx="5393871" cy="95410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just"/>
            <a:r>
              <a:rPr lang="fr-FR" sz="2800" baseline="-25000" dirty="0" smtClean="0">
                <a:solidFill>
                  <a:srgbClr val="000000"/>
                </a:solidFill>
              </a:rPr>
              <a:t>Les </a:t>
            </a:r>
            <a:r>
              <a:rPr lang="fr-FR" sz="2800" baseline="-25000" dirty="0">
                <a:solidFill>
                  <a:srgbClr val="000000"/>
                </a:solidFill>
              </a:rPr>
              <a:t>plis sont orientés en diagonale par rapport au rayon de la roue ; ce type de carcasse n'est plus utilisé sur les avions de transport ;</a:t>
            </a:r>
          </a:p>
        </p:txBody>
      </p:sp>
      <p:sp>
        <p:nvSpPr>
          <p:cNvPr id="8" name="Rectangle 7"/>
          <p:cNvSpPr/>
          <p:nvPr/>
        </p:nvSpPr>
        <p:spPr>
          <a:xfrm>
            <a:off x="2003114" y="471101"/>
            <a:ext cx="2351028" cy="379591"/>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pPr algn="just"/>
            <a:r>
              <a:rPr lang="fr-FR" sz="2800" baseline="-25000" dirty="0">
                <a:solidFill>
                  <a:srgbClr val="000000"/>
                </a:solidFill>
              </a:rPr>
              <a:t>pneus </a:t>
            </a:r>
            <a:r>
              <a:rPr lang="fr-FR" sz="2800" baseline="-25000" dirty="0" smtClean="0">
                <a:solidFill>
                  <a:srgbClr val="000000"/>
                </a:solidFill>
              </a:rPr>
              <a:t>conventionnels</a:t>
            </a:r>
            <a:endParaRPr lang="fr-FR" sz="2800" baseline="-25000" dirty="0">
              <a:solidFill>
                <a:srgbClr val="000000"/>
              </a:solidFill>
            </a:endParaRPr>
          </a:p>
        </p:txBody>
      </p:sp>
    </p:spTree>
    <p:extLst>
      <p:ext uri="{BB962C8B-B14F-4D97-AF65-F5344CB8AC3E}">
        <p14:creationId xmlns:p14="http://schemas.microsoft.com/office/powerpoint/2010/main" val="228826204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8036627" y="588272"/>
            <a:ext cx="3161804" cy="6004968"/>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567539" y="1786819"/>
            <a:ext cx="6096000" cy="1477328"/>
          </a:xfrm>
          <a:prstGeom prst="rect">
            <a:avLst/>
          </a:prstGeom>
        </p:spPr>
        <p:style>
          <a:lnRef idx="2">
            <a:schemeClr val="accent2"/>
          </a:lnRef>
          <a:fillRef idx="1">
            <a:schemeClr val="lt1"/>
          </a:fillRef>
          <a:effectRef idx="0">
            <a:schemeClr val="accent2"/>
          </a:effectRef>
          <a:fontRef idx="minor">
            <a:schemeClr val="dk1"/>
          </a:fontRef>
        </p:style>
        <p:txBody>
          <a:bodyPr>
            <a:spAutoFit/>
          </a:bodyPr>
          <a:lstStyle/>
          <a:p>
            <a:pPr algn="just"/>
            <a:r>
              <a:rPr lang="fr-FR" dirty="0" smtClean="0">
                <a:solidFill>
                  <a:srgbClr val="000000"/>
                </a:solidFill>
              </a:rPr>
              <a:t>les </a:t>
            </a:r>
            <a:r>
              <a:rPr lang="fr-FR" dirty="0">
                <a:solidFill>
                  <a:srgbClr val="000000"/>
                </a:solidFill>
              </a:rPr>
              <a:t>plis sont orientés radialement ; </a:t>
            </a:r>
            <a:endParaRPr lang="fr-FR" dirty="0" smtClean="0">
              <a:solidFill>
                <a:srgbClr val="000000"/>
              </a:solidFill>
            </a:endParaRPr>
          </a:p>
          <a:p>
            <a:pPr algn="just"/>
            <a:r>
              <a:rPr lang="fr-FR" dirty="0" smtClean="0">
                <a:solidFill>
                  <a:srgbClr val="000000"/>
                </a:solidFill>
              </a:rPr>
              <a:t>ce </a:t>
            </a:r>
            <a:r>
              <a:rPr lang="fr-FR" dirty="0">
                <a:solidFill>
                  <a:srgbClr val="000000"/>
                </a:solidFill>
              </a:rPr>
              <a:t>type de pneu présente quelques avantages </a:t>
            </a:r>
            <a:endParaRPr lang="fr-FR" dirty="0" smtClean="0">
              <a:solidFill>
                <a:srgbClr val="000000"/>
              </a:solidFill>
            </a:endParaRPr>
          </a:p>
          <a:p>
            <a:pPr marL="285750" indent="-285750" algn="just">
              <a:buFont typeface="Arial" panose="020B0604020202020204" pitchFamily="34" charset="0"/>
              <a:buChar char="•"/>
            </a:pPr>
            <a:r>
              <a:rPr lang="fr-FR" dirty="0" smtClean="0">
                <a:solidFill>
                  <a:srgbClr val="000000"/>
                </a:solidFill>
              </a:rPr>
              <a:t>plus </a:t>
            </a:r>
            <a:r>
              <a:rPr lang="fr-FR" dirty="0">
                <a:solidFill>
                  <a:srgbClr val="000000"/>
                </a:solidFill>
              </a:rPr>
              <a:t>grande résistance à l'usure, </a:t>
            </a:r>
            <a:endParaRPr lang="fr-FR" dirty="0" smtClean="0">
              <a:solidFill>
                <a:srgbClr val="000000"/>
              </a:solidFill>
            </a:endParaRPr>
          </a:p>
          <a:p>
            <a:pPr marL="285750" indent="-285750" algn="just">
              <a:buFont typeface="Arial" panose="020B0604020202020204" pitchFamily="34" charset="0"/>
              <a:buChar char="•"/>
            </a:pPr>
            <a:r>
              <a:rPr lang="fr-FR" dirty="0" smtClean="0">
                <a:solidFill>
                  <a:srgbClr val="000000"/>
                </a:solidFill>
              </a:rPr>
              <a:t>plus </a:t>
            </a:r>
            <a:r>
              <a:rPr lang="fr-FR" dirty="0">
                <a:solidFill>
                  <a:srgbClr val="000000"/>
                </a:solidFill>
              </a:rPr>
              <a:t>léger</a:t>
            </a:r>
            <a:r>
              <a:rPr lang="fr-FR" dirty="0" smtClean="0">
                <a:solidFill>
                  <a:srgbClr val="000000"/>
                </a:solidFill>
              </a:rPr>
              <a:t>,</a:t>
            </a:r>
          </a:p>
          <a:p>
            <a:pPr marL="285750" indent="-285750" algn="just">
              <a:buFont typeface="Arial" panose="020B0604020202020204" pitchFamily="34" charset="0"/>
              <a:buChar char="•"/>
            </a:pPr>
            <a:r>
              <a:rPr lang="fr-FR" dirty="0" smtClean="0">
                <a:solidFill>
                  <a:srgbClr val="000000"/>
                </a:solidFill>
              </a:rPr>
              <a:t>moindre échauffement.</a:t>
            </a:r>
            <a:endParaRPr lang="fr-FR" sz="2800" baseline="-25000" dirty="0">
              <a:solidFill>
                <a:srgbClr val="000000"/>
              </a:solidFill>
            </a:endParaRPr>
          </a:p>
        </p:txBody>
      </p:sp>
      <p:sp>
        <p:nvSpPr>
          <p:cNvPr id="6" name="Rectangle 5"/>
          <p:cNvSpPr/>
          <p:nvPr/>
        </p:nvSpPr>
        <p:spPr>
          <a:xfrm>
            <a:off x="3789656" y="403606"/>
            <a:ext cx="1500795" cy="369332"/>
          </a:xfrm>
          <a:prstGeom prst="rect">
            <a:avLst/>
          </a:prstGeom>
        </p:spPr>
        <p:style>
          <a:lnRef idx="2">
            <a:schemeClr val="accent2"/>
          </a:lnRef>
          <a:fillRef idx="1">
            <a:schemeClr val="lt1"/>
          </a:fillRef>
          <a:effectRef idx="0">
            <a:schemeClr val="accent2"/>
          </a:effectRef>
          <a:fontRef idx="minor">
            <a:schemeClr val="dk1"/>
          </a:fontRef>
        </p:style>
        <p:txBody>
          <a:bodyPr wrap="none" anchor="ctr">
            <a:spAutoFit/>
          </a:bodyPr>
          <a:lstStyle/>
          <a:p>
            <a:r>
              <a:rPr lang="fr-FR" dirty="0">
                <a:solidFill>
                  <a:srgbClr val="000000"/>
                </a:solidFill>
              </a:rPr>
              <a:t>pneus </a:t>
            </a:r>
            <a:r>
              <a:rPr lang="fr-FR" dirty="0" smtClean="0">
                <a:solidFill>
                  <a:srgbClr val="000000"/>
                </a:solidFill>
              </a:rPr>
              <a:t>radiaux</a:t>
            </a:r>
            <a:endParaRPr lang="en-US" dirty="0"/>
          </a:p>
        </p:txBody>
      </p:sp>
    </p:spTree>
    <p:extLst>
      <p:ext uri="{BB962C8B-B14F-4D97-AF65-F5344CB8AC3E}">
        <p14:creationId xmlns:p14="http://schemas.microsoft.com/office/powerpoint/2010/main" val="58774388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1675" y="1228750"/>
            <a:ext cx="7722921" cy="507831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buFont typeface="Arial" panose="020B0604020202020204" pitchFamily="34" charset="0"/>
              <a:buChar char="•"/>
            </a:pPr>
            <a:r>
              <a:rPr lang="fr-FR" dirty="0" smtClean="0">
                <a:solidFill>
                  <a:srgbClr val="000000"/>
                </a:solidFill>
              </a:rPr>
              <a:t>La </a:t>
            </a:r>
            <a:r>
              <a:rPr lang="fr-FR" dirty="0">
                <a:solidFill>
                  <a:srgbClr val="000000"/>
                </a:solidFill>
              </a:rPr>
              <a:t>chape est la partie périphérique du pneu. </a:t>
            </a:r>
            <a:endParaRPr lang="fr-FR" dirty="0" smtClean="0">
              <a:solidFill>
                <a:srgbClr val="000000"/>
              </a:solidFill>
            </a:endParaRPr>
          </a:p>
          <a:p>
            <a:pPr marL="285750" indent="-285750">
              <a:buFont typeface="Arial" panose="020B0604020202020204" pitchFamily="34" charset="0"/>
              <a:buChar char="•"/>
            </a:pPr>
            <a:r>
              <a:rPr lang="fr-FR" dirty="0" smtClean="0">
                <a:solidFill>
                  <a:srgbClr val="000000"/>
                </a:solidFill>
              </a:rPr>
              <a:t>Elle </a:t>
            </a:r>
            <a:r>
              <a:rPr lang="fr-FR" dirty="0">
                <a:solidFill>
                  <a:srgbClr val="000000"/>
                </a:solidFill>
              </a:rPr>
              <a:t>comprend la bande de roulement, </a:t>
            </a:r>
            <a:endParaRPr lang="fr-FR" dirty="0" smtClean="0">
              <a:solidFill>
                <a:srgbClr val="000000"/>
              </a:solidFill>
            </a:endParaRPr>
          </a:p>
          <a:p>
            <a:pPr marL="285750" indent="-285750">
              <a:buFont typeface="Arial" panose="020B0604020202020204" pitchFamily="34" charset="0"/>
              <a:buChar char="•"/>
            </a:pPr>
            <a:r>
              <a:rPr lang="fr-FR" dirty="0" smtClean="0">
                <a:solidFill>
                  <a:srgbClr val="000000"/>
                </a:solidFill>
              </a:rPr>
              <a:t>Elle  </a:t>
            </a:r>
            <a:r>
              <a:rPr lang="fr-FR" dirty="0">
                <a:solidFill>
                  <a:srgbClr val="000000"/>
                </a:solidFill>
              </a:rPr>
              <a:t>a une bonne résistance à l'usure et aux blessures et comporte des rainures circulaires permettant l'évacuation de l'eau afin de diminuer le risque d'hydroplanage.</a:t>
            </a:r>
          </a:p>
          <a:p>
            <a:pPr marL="285750" indent="-285750">
              <a:buFont typeface="Arial" panose="020B0604020202020204" pitchFamily="34" charset="0"/>
              <a:buChar char="•"/>
            </a:pPr>
            <a:r>
              <a:rPr lang="fr-FR" dirty="0">
                <a:solidFill>
                  <a:srgbClr val="000000"/>
                </a:solidFill>
              </a:rPr>
              <a:t>La carcasse est prévue pour durer plus longtemps que la chape, dont la bande de roulement s'use à chaque atterrissage. </a:t>
            </a:r>
            <a:endParaRPr lang="fr-FR" dirty="0" smtClean="0">
              <a:solidFill>
                <a:srgbClr val="000000"/>
              </a:solidFill>
            </a:endParaRPr>
          </a:p>
          <a:p>
            <a:pPr marL="285750" indent="-285750">
              <a:buFont typeface="Arial" panose="020B0604020202020204" pitchFamily="34" charset="0"/>
              <a:buChar char="•"/>
            </a:pPr>
            <a:r>
              <a:rPr lang="fr-FR" dirty="0" smtClean="0">
                <a:solidFill>
                  <a:srgbClr val="000000"/>
                </a:solidFill>
              </a:rPr>
              <a:t>Pour </a:t>
            </a:r>
            <a:r>
              <a:rPr lang="fr-FR" dirty="0">
                <a:solidFill>
                  <a:srgbClr val="000000"/>
                </a:solidFill>
              </a:rPr>
              <a:t>donner des ordres de grandeur, disons que la carcasse peut accepter environ 1200 cycles et la bande de roulement environ 200 cycles (variable selon le type d'avion, la position sur le train et le fabricant).</a:t>
            </a:r>
          </a:p>
          <a:p>
            <a:pPr marL="285750" indent="-285750">
              <a:buFont typeface="Arial" panose="020B0604020202020204" pitchFamily="34" charset="0"/>
              <a:buChar char="•"/>
            </a:pPr>
            <a:r>
              <a:rPr lang="fr-FR" dirty="0">
                <a:solidFill>
                  <a:srgbClr val="000000"/>
                </a:solidFill>
              </a:rPr>
              <a:t>En conséquence, la bande de roulement est usée alors que la carcasse peut encore être utilisée. On est donc conduit à remplacer la chape lorsque la bande de roulement est usée. Cette opération s'appelle le </a:t>
            </a:r>
            <a:r>
              <a:rPr lang="fr-FR" b="1" dirty="0">
                <a:solidFill>
                  <a:srgbClr val="000000"/>
                </a:solidFill>
              </a:rPr>
              <a:t>rechapage </a:t>
            </a:r>
            <a:r>
              <a:rPr lang="fr-FR" dirty="0">
                <a:solidFill>
                  <a:srgbClr val="000000"/>
                </a:solidFill>
              </a:rPr>
              <a:t>et peut être pratiquée quatre à cinq fois (un rechapage coûte environ 30 % du prix d'un pneu neuf).</a:t>
            </a:r>
          </a:p>
          <a:p>
            <a:pPr marL="285750" indent="-285750">
              <a:buFont typeface="Arial" panose="020B0604020202020204" pitchFamily="34" charset="0"/>
              <a:buChar char="•"/>
            </a:pPr>
            <a:r>
              <a:rPr lang="fr-FR" b="1" i="1" dirty="0">
                <a:solidFill>
                  <a:srgbClr val="000000"/>
                </a:solidFill>
              </a:rPr>
              <a:t>Note. </a:t>
            </a:r>
            <a:r>
              <a:rPr lang="fr-FR" i="1" dirty="0">
                <a:solidFill>
                  <a:srgbClr val="000000"/>
                </a:solidFill>
              </a:rPr>
              <a:t>Un pneumatique </a:t>
            </a:r>
            <a:r>
              <a:rPr lang="fr-FR" i="1" dirty="0" err="1">
                <a:solidFill>
                  <a:srgbClr val="000000"/>
                </a:solidFill>
              </a:rPr>
              <a:t>surgonflé</a:t>
            </a:r>
            <a:r>
              <a:rPr lang="fr-FR" i="1" dirty="0">
                <a:solidFill>
                  <a:srgbClr val="000000"/>
                </a:solidFill>
              </a:rPr>
              <a:t> s'usera sur la partie centrale de la bande de roulement. Un pneumatique sous-gonflé s'usera sur les parties externes de la bande de roulement, appelées « épaules ».</a:t>
            </a:r>
            <a:endParaRPr lang="fr-FR" dirty="0">
              <a:solidFill>
                <a:srgbClr val="000000"/>
              </a:solidFill>
            </a:endParaRPr>
          </a:p>
        </p:txBody>
      </p:sp>
      <p:sp>
        <p:nvSpPr>
          <p:cNvPr id="6" name="Rectangle 5"/>
          <p:cNvSpPr/>
          <p:nvPr/>
        </p:nvSpPr>
        <p:spPr>
          <a:xfrm>
            <a:off x="5947920" y="251752"/>
            <a:ext cx="1375698" cy="523220"/>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sz="2800" b="1" baseline="-25000" dirty="0" smtClean="0">
                <a:solidFill>
                  <a:srgbClr val="000000"/>
                </a:solidFill>
                <a:latin typeface="Verdana" panose="020B0604030504040204" pitchFamily="34" charset="0"/>
              </a:rPr>
              <a:t>La </a:t>
            </a:r>
            <a:r>
              <a:rPr lang="fr-FR" sz="2800" b="1" baseline="-25000" dirty="0">
                <a:solidFill>
                  <a:srgbClr val="000000"/>
                </a:solidFill>
                <a:latin typeface="Verdana" panose="020B0604030504040204" pitchFamily="34" charset="0"/>
              </a:rPr>
              <a:t>chape</a:t>
            </a:r>
            <a:endParaRPr lang="fr-FR" sz="2800" dirty="0">
              <a:solidFill>
                <a:srgbClr val="000000"/>
              </a:solidFill>
              <a:latin typeface="Times New Roman" panose="02020603050405020304" pitchFamily="18" charset="0"/>
            </a:endParaRPr>
          </a:p>
        </p:txBody>
      </p:sp>
      <p:pic>
        <p:nvPicPr>
          <p:cNvPr id="7" name="Espace réservé du contenu 3"/>
          <p:cNvPicPr>
            <a:picLocks noGrp="1" noChangeAspect="1"/>
          </p:cNvPicPr>
          <p:nvPr>
            <p:ph idx="1"/>
          </p:nvPr>
        </p:nvPicPr>
        <p:blipFill rotWithShape="1">
          <a:blip r:embed="rId2"/>
          <a:srcRect l="14703" t="9646"/>
          <a:stretch/>
        </p:blipFill>
        <p:spPr>
          <a:xfrm>
            <a:off x="8532232" y="1774612"/>
            <a:ext cx="3460889" cy="3308028"/>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34602227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rotWithShape="1">
          <a:blip r:embed="rId2"/>
          <a:srcRect l="14703" t="9646"/>
          <a:stretch/>
        </p:blipFill>
        <p:spPr>
          <a:xfrm>
            <a:off x="4186587" y="700643"/>
            <a:ext cx="4113308" cy="3931631"/>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2169225" y="4785135"/>
            <a:ext cx="8779823" cy="1477328"/>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solidFill>
                  <a:srgbClr val="000000"/>
                </a:solidFill>
              </a:rPr>
              <a:t>Sur la figure, on remarque :</a:t>
            </a:r>
          </a:p>
          <a:p>
            <a:pPr marL="342900" indent="-342900">
              <a:buFont typeface="Arial" panose="020B0604020202020204" pitchFamily="34" charset="0"/>
              <a:buChar char="•"/>
            </a:pPr>
            <a:r>
              <a:rPr lang="fr-FR" dirty="0" smtClean="0">
                <a:solidFill>
                  <a:srgbClr val="000000"/>
                </a:solidFill>
              </a:rPr>
              <a:t>le </a:t>
            </a:r>
            <a:r>
              <a:rPr lang="fr-FR" dirty="0">
                <a:solidFill>
                  <a:srgbClr val="000000"/>
                </a:solidFill>
              </a:rPr>
              <a:t>pneu est </a:t>
            </a:r>
            <a:r>
              <a:rPr lang="fr-FR" b="1" dirty="0">
                <a:solidFill>
                  <a:srgbClr val="000000"/>
                </a:solidFill>
              </a:rPr>
              <a:t>tubeless ;</a:t>
            </a:r>
            <a:endParaRPr lang="fr-FR" dirty="0">
              <a:solidFill>
                <a:srgbClr val="000000"/>
              </a:solidFill>
            </a:endParaRPr>
          </a:p>
          <a:p>
            <a:pPr marL="342900" indent="-342900">
              <a:buFont typeface="Arial" panose="020B0604020202020204" pitchFamily="34" charset="0"/>
              <a:buChar char="•"/>
            </a:pPr>
            <a:r>
              <a:rPr lang="fr-FR" dirty="0" smtClean="0">
                <a:solidFill>
                  <a:srgbClr val="000000"/>
                </a:solidFill>
              </a:rPr>
              <a:t> </a:t>
            </a:r>
            <a:r>
              <a:rPr lang="fr-FR" b="1" dirty="0">
                <a:solidFill>
                  <a:srgbClr val="000000"/>
                </a:solidFill>
              </a:rPr>
              <a:t>vitesse est limitée </a:t>
            </a:r>
            <a:r>
              <a:rPr lang="fr-FR" dirty="0">
                <a:solidFill>
                  <a:srgbClr val="000000"/>
                </a:solidFill>
              </a:rPr>
              <a:t>à 225 </a:t>
            </a:r>
            <a:r>
              <a:rPr lang="fr-FR" dirty="0" err="1">
                <a:solidFill>
                  <a:srgbClr val="000000"/>
                </a:solidFill>
              </a:rPr>
              <a:t>mph</a:t>
            </a:r>
            <a:r>
              <a:rPr lang="fr-FR" dirty="0">
                <a:solidFill>
                  <a:srgbClr val="000000"/>
                </a:solidFill>
              </a:rPr>
              <a:t> (miles per </a:t>
            </a:r>
            <a:r>
              <a:rPr lang="fr-FR" dirty="0" err="1">
                <a:solidFill>
                  <a:srgbClr val="000000"/>
                </a:solidFill>
              </a:rPr>
              <a:t>hour</a:t>
            </a:r>
            <a:r>
              <a:rPr lang="fr-FR" dirty="0">
                <a:solidFill>
                  <a:srgbClr val="000000"/>
                </a:solidFill>
              </a:rPr>
              <a:t>) ;</a:t>
            </a:r>
          </a:p>
          <a:p>
            <a:pPr marL="342900" indent="-342900">
              <a:buFont typeface="Arial" panose="020B0604020202020204" pitchFamily="34" charset="0"/>
              <a:buChar char="•"/>
            </a:pPr>
            <a:r>
              <a:rPr lang="fr-FR" dirty="0">
                <a:solidFill>
                  <a:srgbClr val="000000"/>
                </a:solidFill>
              </a:rPr>
              <a:t>l'information 28PR </a:t>
            </a:r>
            <a:r>
              <a:rPr lang="fr-FR" b="1" dirty="0">
                <a:solidFill>
                  <a:srgbClr val="000000"/>
                </a:solidFill>
              </a:rPr>
              <a:t>(</a:t>
            </a:r>
            <a:r>
              <a:rPr lang="fr-FR" b="1" dirty="0" err="1">
                <a:solidFill>
                  <a:srgbClr val="000000"/>
                </a:solidFill>
              </a:rPr>
              <a:t>ply</a:t>
            </a:r>
            <a:r>
              <a:rPr lang="fr-FR" b="1" dirty="0">
                <a:solidFill>
                  <a:srgbClr val="000000"/>
                </a:solidFill>
              </a:rPr>
              <a:t> rating), </a:t>
            </a:r>
            <a:r>
              <a:rPr lang="fr-FR" dirty="0">
                <a:solidFill>
                  <a:srgbClr val="000000"/>
                </a:solidFill>
              </a:rPr>
              <a:t>qui est un </a:t>
            </a:r>
            <a:r>
              <a:rPr lang="fr-FR" b="1" dirty="0">
                <a:solidFill>
                  <a:srgbClr val="000000"/>
                </a:solidFill>
              </a:rPr>
              <a:t>index de résistance, </a:t>
            </a:r>
            <a:endParaRPr lang="fr-FR" b="1" dirty="0" smtClean="0">
              <a:solidFill>
                <a:srgbClr val="000000"/>
              </a:solidFill>
            </a:endParaRPr>
          </a:p>
          <a:p>
            <a:pPr marL="342900" indent="-342900">
              <a:buFont typeface="Arial" panose="020B0604020202020204" pitchFamily="34" charset="0"/>
              <a:buChar char="•"/>
            </a:pPr>
            <a:r>
              <a:rPr lang="fr-FR" dirty="0" smtClean="0">
                <a:solidFill>
                  <a:srgbClr val="000000"/>
                </a:solidFill>
              </a:rPr>
              <a:t>le </a:t>
            </a:r>
            <a:r>
              <a:rPr lang="fr-FR" dirty="0">
                <a:solidFill>
                  <a:srgbClr val="000000"/>
                </a:solidFill>
              </a:rPr>
              <a:t>nombre réel de plis, ici de 20 (N20A).</a:t>
            </a:r>
          </a:p>
        </p:txBody>
      </p:sp>
      <p:sp>
        <p:nvSpPr>
          <p:cNvPr id="6" name="Rectangle 5"/>
          <p:cNvSpPr/>
          <p:nvPr/>
        </p:nvSpPr>
        <p:spPr>
          <a:xfrm>
            <a:off x="4315758" y="88396"/>
            <a:ext cx="3854966" cy="461665"/>
          </a:xfrm>
          <a:prstGeom prst="rect">
            <a:avLst/>
          </a:prstGeom>
        </p:spPr>
        <p:txBody>
          <a:bodyPr wrap="none">
            <a:spAutoFit/>
          </a:bodyPr>
          <a:lstStyle/>
          <a:p>
            <a:r>
              <a:rPr lang="fr-FR" sz="2400" b="1" baseline="-25000" dirty="0" smtClean="0">
                <a:solidFill>
                  <a:srgbClr val="000000"/>
                </a:solidFill>
              </a:rPr>
              <a:t>indications </a:t>
            </a:r>
            <a:r>
              <a:rPr lang="fr-FR" sz="2400" b="1" baseline="-25000" dirty="0">
                <a:solidFill>
                  <a:srgbClr val="000000"/>
                </a:solidFill>
              </a:rPr>
              <a:t>présentes sur les pneumatiques</a:t>
            </a:r>
            <a:endParaRPr lang="en-US" sz="2400" b="1" dirty="0"/>
          </a:p>
        </p:txBody>
      </p:sp>
    </p:spTree>
    <p:extLst>
      <p:ext uri="{BB962C8B-B14F-4D97-AF65-F5344CB8AC3E}">
        <p14:creationId xmlns:p14="http://schemas.microsoft.com/office/powerpoint/2010/main" val="416665899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1925464" y="95001"/>
            <a:ext cx="7871678" cy="6541673"/>
          </a:xfrm>
          <a:prstGeom prst="rect">
            <a:avLst/>
          </a:prstGeom>
        </p:spPr>
      </p:pic>
    </p:spTree>
    <p:extLst>
      <p:ext uri="{BB962C8B-B14F-4D97-AF65-F5344CB8AC3E}">
        <p14:creationId xmlns:p14="http://schemas.microsoft.com/office/powerpoint/2010/main" val="199265636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28551" y="788089"/>
            <a:ext cx="7331033" cy="295074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solidFill>
                  <a:srgbClr val="000000"/>
                </a:solidFill>
                <a:latin typeface="Arial" panose="020B0604020202020204" pitchFamily="34" charset="0"/>
              </a:rPr>
              <a:t>L'éclatement </a:t>
            </a:r>
            <a:r>
              <a:rPr lang="fr-FR" dirty="0">
                <a:solidFill>
                  <a:srgbClr val="000000"/>
                </a:solidFill>
                <a:latin typeface="Arial" panose="020B0604020202020204" pitchFamily="34" charset="0"/>
              </a:rPr>
              <a:t>d'un pneu entraîne la surcharge du pneu adjacent. </a:t>
            </a:r>
            <a:endParaRPr lang="fr-FR" dirty="0" smtClean="0">
              <a:solidFill>
                <a:srgbClr val="000000"/>
              </a:solidFill>
              <a:latin typeface="Arial" panose="020B0604020202020204" pitchFamily="34" charset="0"/>
            </a:endParaRPr>
          </a:p>
          <a:p>
            <a:pPr marL="285750" indent="-285750">
              <a:lnSpc>
                <a:spcPct val="150000"/>
              </a:lnSpc>
              <a:buFont typeface="Arial" panose="020B0604020202020204" pitchFamily="34" charset="0"/>
              <a:buChar char="•"/>
            </a:pPr>
            <a:r>
              <a:rPr lang="fr-FR" dirty="0" smtClean="0">
                <a:solidFill>
                  <a:srgbClr val="000000"/>
                </a:solidFill>
                <a:latin typeface="Arial" panose="020B0604020202020204" pitchFamily="34" charset="0"/>
              </a:rPr>
              <a:t>En </a:t>
            </a:r>
            <a:r>
              <a:rPr lang="fr-FR" dirty="0">
                <a:solidFill>
                  <a:srgbClr val="000000"/>
                </a:solidFill>
                <a:latin typeface="Arial" panose="020B0604020202020204" pitchFamily="34" charset="0"/>
              </a:rPr>
              <a:t>effet, un pneu est surchargé lorsque les conditions de charge ou de pression lui donnent une déflexion supérieure à la déflexion normale prévue par le fabricant. </a:t>
            </a:r>
            <a:endParaRPr lang="fr-FR" dirty="0" smtClean="0">
              <a:solidFill>
                <a:srgbClr val="000000"/>
              </a:solidFill>
              <a:latin typeface="Arial" panose="020B0604020202020204" pitchFamily="34" charset="0"/>
            </a:endParaRPr>
          </a:p>
          <a:p>
            <a:pPr marL="285750" indent="-285750">
              <a:lnSpc>
                <a:spcPct val="150000"/>
              </a:lnSpc>
              <a:buFont typeface="Arial" panose="020B0604020202020204" pitchFamily="34" charset="0"/>
              <a:buChar char="•"/>
            </a:pPr>
            <a:r>
              <a:rPr lang="fr-FR" i="1" dirty="0">
                <a:solidFill>
                  <a:srgbClr val="000000"/>
                </a:solidFill>
                <a:latin typeface="Arial" panose="020B0604020202020204" pitchFamily="34" charset="0"/>
              </a:rPr>
              <a:t>La déflexion est le taux d'affaissement du pneu sous charge. La valeur normale de ce paramètre est de l'ordre de 30 %.</a:t>
            </a:r>
            <a:endParaRPr lang="fr-FR" dirty="0">
              <a:solidFill>
                <a:srgbClr val="000000"/>
              </a:solidFill>
              <a:latin typeface="Times New Roman" panose="02020603050405020304" pitchFamily="18" charset="0"/>
            </a:endParaRPr>
          </a:p>
          <a:p>
            <a:pPr marL="285750" indent="-285750">
              <a:lnSpc>
                <a:spcPct val="150000"/>
              </a:lnSpc>
              <a:buFont typeface="Arial" panose="020B0604020202020204" pitchFamily="34" charset="0"/>
              <a:buChar char="•"/>
            </a:pPr>
            <a:r>
              <a:rPr lang="fr-FR" dirty="0" smtClean="0">
                <a:solidFill>
                  <a:srgbClr val="000000"/>
                </a:solidFill>
                <a:latin typeface="Arial" panose="020B0604020202020204" pitchFamily="34" charset="0"/>
              </a:rPr>
              <a:t>En </a:t>
            </a:r>
            <a:r>
              <a:rPr lang="fr-FR" dirty="0">
                <a:solidFill>
                  <a:srgbClr val="000000"/>
                </a:solidFill>
                <a:latin typeface="Arial" panose="020B0604020202020204" pitchFamily="34" charset="0"/>
              </a:rPr>
              <a:t>conséquence, le pneu adjacent sera, lui aussi, </a:t>
            </a:r>
            <a:r>
              <a:rPr lang="fr-FR" dirty="0" smtClean="0">
                <a:solidFill>
                  <a:srgbClr val="000000"/>
                </a:solidFill>
                <a:latin typeface="Arial" panose="020B0604020202020204" pitchFamily="34" charset="0"/>
              </a:rPr>
              <a:t>remplacé.</a:t>
            </a:r>
            <a:endParaRPr lang="fr-FR" dirty="0" smtClean="0">
              <a:solidFill>
                <a:srgbClr val="000000"/>
              </a:solidFill>
              <a:latin typeface="Times New Roman" panose="02020603050405020304" pitchFamily="18" charset="0"/>
            </a:endParaRPr>
          </a:p>
        </p:txBody>
      </p:sp>
      <p:sp>
        <p:nvSpPr>
          <p:cNvPr id="5" name="Rectangle 4"/>
          <p:cNvSpPr/>
          <p:nvPr/>
        </p:nvSpPr>
        <p:spPr>
          <a:xfrm>
            <a:off x="328551" y="3973473"/>
            <a:ext cx="7331033" cy="3416320"/>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solidFill>
                  <a:srgbClr val="000000"/>
                </a:solidFill>
                <a:latin typeface="Arial" panose="020B0604020202020204" pitchFamily="34" charset="0"/>
              </a:rPr>
              <a:t>L'éclatement </a:t>
            </a:r>
            <a:r>
              <a:rPr lang="fr-FR" dirty="0">
                <a:solidFill>
                  <a:srgbClr val="000000"/>
                </a:solidFill>
                <a:latin typeface="Arial" panose="020B0604020202020204" pitchFamily="34" charset="0"/>
              </a:rPr>
              <a:t>d'un pneu peut entraîner des projections d'éléments du pneu sur l'Intrados de la voilure. </a:t>
            </a:r>
            <a:endParaRPr lang="fr-FR" dirty="0" smtClean="0">
              <a:solidFill>
                <a:srgbClr val="000000"/>
              </a:solidFill>
              <a:latin typeface="Arial" panose="020B0604020202020204" pitchFamily="34" charset="0"/>
            </a:endParaRPr>
          </a:p>
          <a:p>
            <a:pPr marL="285750" indent="-285750" algn="just">
              <a:lnSpc>
                <a:spcPct val="150000"/>
              </a:lnSpc>
              <a:buFont typeface="Arial" panose="020B0604020202020204" pitchFamily="34" charset="0"/>
              <a:buChar char="•"/>
            </a:pPr>
            <a:r>
              <a:rPr lang="fr-FR" dirty="0" smtClean="0">
                <a:solidFill>
                  <a:srgbClr val="000000"/>
                </a:solidFill>
                <a:latin typeface="Arial" panose="020B0604020202020204" pitchFamily="34" charset="0"/>
              </a:rPr>
              <a:t>Un </a:t>
            </a:r>
            <a:r>
              <a:rPr lang="fr-FR" dirty="0" err="1">
                <a:solidFill>
                  <a:srgbClr val="000000"/>
                </a:solidFill>
                <a:latin typeface="Arial" panose="020B0604020202020204" pitchFamily="34" charset="0"/>
              </a:rPr>
              <a:t>déchapage</a:t>
            </a:r>
            <a:r>
              <a:rPr lang="fr-FR" dirty="0">
                <a:solidFill>
                  <a:srgbClr val="000000"/>
                </a:solidFill>
                <a:latin typeface="Arial" panose="020B0604020202020204" pitchFamily="34" charset="0"/>
              </a:rPr>
              <a:t> (perte de la bande de roulement) peut avoir les mêmes conséquences.</a:t>
            </a:r>
            <a:endParaRPr lang="fr-FR" dirty="0">
              <a:solidFill>
                <a:srgbClr val="000000"/>
              </a:solidFill>
              <a:latin typeface="Times New Roman" panose="02020603050405020304" pitchFamily="18" charset="0"/>
            </a:endParaRPr>
          </a:p>
          <a:p>
            <a:pPr marL="285750" indent="-285750" algn="just">
              <a:lnSpc>
                <a:spcPct val="150000"/>
              </a:lnSpc>
              <a:buFont typeface="Arial" panose="020B0604020202020204" pitchFamily="34" charset="0"/>
              <a:buChar char="•"/>
            </a:pPr>
            <a:r>
              <a:rPr lang="fr-FR" dirty="0" smtClean="0">
                <a:solidFill>
                  <a:srgbClr val="000000"/>
                </a:solidFill>
                <a:latin typeface="Arial" panose="020B0604020202020204" pitchFamily="34" charset="0"/>
              </a:rPr>
              <a:t>ces </a:t>
            </a:r>
            <a:r>
              <a:rPr lang="fr-FR" dirty="0">
                <a:solidFill>
                  <a:srgbClr val="000000"/>
                </a:solidFill>
                <a:latin typeface="Arial" panose="020B0604020202020204" pitchFamily="34" charset="0"/>
              </a:rPr>
              <a:t>projections peuvent entraîner la perforation d'un réservoir structural de carburant avec les risques d'incendie que cela implique. </a:t>
            </a:r>
            <a:endParaRPr lang="fr-FR" dirty="0" smtClean="0">
              <a:solidFill>
                <a:srgbClr val="000000"/>
              </a:solidFill>
              <a:latin typeface="Arial" panose="020B0604020202020204" pitchFamily="34" charset="0"/>
            </a:endParaRPr>
          </a:p>
          <a:p>
            <a:pPr marL="285750" indent="-285750" algn="just">
              <a:lnSpc>
                <a:spcPct val="150000"/>
              </a:lnSpc>
              <a:buFont typeface="Arial" panose="020B0604020202020204" pitchFamily="34" charset="0"/>
              <a:buChar char="•"/>
            </a:pPr>
            <a:r>
              <a:rPr lang="fr-FR" dirty="0" smtClean="0">
                <a:solidFill>
                  <a:srgbClr val="000000"/>
                </a:solidFill>
                <a:latin typeface="Arial" panose="020B0604020202020204" pitchFamily="34" charset="0"/>
              </a:rPr>
              <a:t>L'accident </a:t>
            </a:r>
            <a:r>
              <a:rPr lang="fr-FR" dirty="0">
                <a:solidFill>
                  <a:srgbClr val="000000"/>
                </a:solidFill>
                <a:latin typeface="Arial" panose="020B0604020202020204" pitchFamily="34" charset="0"/>
              </a:rPr>
              <a:t>du Concorde, en juillet 2000, l'a démontré.</a:t>
            </a:r>
            <a:endParaRPr lang="fr-FR" dirty="0">
              <a:solidFill>
                <a:srgbClr val="000000"/>
              </a:solidFill>
              <a:latin typeface="Times New Roman" panose="02020603050405020304" pitchFamily="18" charset="0"/>
            </a:endParaRPr>
          </a:p>
        </p:txBody>
      </p:sp>
      <p:pic>
        <p:nvPicPr>
          <p:cNvPr id="7" name="Image 6"/>
          <p:cNvPicPr>
            <a:picLocks noChangeAspect="1"/>
          </p:cNvPicPr>
          <p:nvPr/>
        </p:nvPicPr>
        <p:blipFill>
          <a:blip r:embed="rId2"/>
          <a:stretch>
            <a:fillRect/>
          </a:stretch>
        </p:blipFill>
        <p:spPr>
          <a:xfrm>
            <a:off x="7849265" y="1098545"/>
            <a:ext cx="3974600" cy="1660856"/>
          </a:xfrm>
          <a:prstGeom prst="rect">
            <a:avLst/>
          </a:prstGeom>
        </p:spPr>
      </p:pic>
      <p:sp>
        <p:nvSpPr>
          <p:cNvPr id="8" name="Rectangle 7"/>
          <p:cNvSpPr/>
          <p:nvPr/>
        </p:nvSpPr>
        <p:spPr>
          <a:xfrm>
            <a:off x="1805050" y="184117"/>
            <a:ext cx="9239002"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solidFill>
                  <a:srgbClr val="000000"/>
                </a:solidFill>
                <a:latin typeface="Arial" panose="020B0604020202020204" pitchFamily="34" charset="0"/>
              </a:rPr>
              <a:t>Conséquences de </a:t>
            </a:r>
            <a:r>
              <a:rPr lang="fr-FR" dirty="0" smtClean="0">
                <a:solidFill>
                  <a:srgbClr val="000000"/>
                </a:solidFill>
                <a:latin typeface="Arial" panose="020B0604020202020204" pitchFamily="34" charset="0"/>
              </a:rPr>
              <a:t>l’éclatement d’un </a:t>
            </a:r>
            <a:r>
              <a:rPr lang="fr-FR" dirty="0">
                <a:solidFill>
                  <a:srgbClr val="000000"/>
                </a:solidFill>
                <a:latin typeface="Arial" panose="020B0604020202020204" pitchFamily="34" charset="0"/>
              </a:rPr>
              <a:t>pneu ou de la perte de la bande de roulement</a:t>
            </a:r>
            <a:endParaRPr lang="fr-FR" dirty="0">
              <a:solidFill>
                <a:srgbClr val="000000"/>
              </a:solidFill>
              <a:latin typeface="Times New Roman" panose="02020603050405020304" pitchFamily="18" charset="0"/>
            </a:endParaRPr>
          </a:p>
        </p:txBody>
      </p:sp>
      <p:pic>
        <p:nvPicPr>
          <p:cNvPr id="13" name="Image 12"/>
          <p:cNvPicPr>
            <a:picLocks noChangeAspect="1"/>
          </p:cNvPicPr>
          <p:nvPr/>
        </p:nvPicPr>
        <p:blipFill>
          <a:blip r:embed="rId3"/>
          <a:stretch>
            <a:fillRect/>
          </a:stretch>
        </p:blipFill>
        <p:spPr>
          <a:xfrm>
            <a:off x="7849265" y="3727237"/>
            <a:ext cx="3974600" cy="2333645"/>
          </a:xfrm>
          <a:prstGeom prst="rect">
            <a:avLst/>
          </a:prstGeom>
        </p:spPr>
      </p:pic>
    </p:spTree>
    <p:extLst>
      <p:ext uri="{BB962C8B-B14F-4D97-AF65-F5344CB8AC3E}">
        <p14:creationId xmlns:p14="http://schemas.microsoft.com/office/powerpoint/2010/main" val="147588261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726155" y="1935523"/>
            <a:ext cx="5146470" cy="4205813"/>
          </a:xfrm>
          <a:prstGeom prst="rect">
            <a:avLst/>
          </a:prstGeom>
        </p:spPr>
      </p:pic>
      <p:pic>
        <p:nvPicPr>
          <p:cNvPr id="5" name="Image 4"/>
          <p:cNvPicPr>
            <a:picLocks noChangeAspect="1"/>
          </p:cNvPicPr>
          <p:nvPr/>
        </p:nvPicPr>
        <p:blipFill>
          <a:blip r:embed="rId3"/>
          <a:stretch>
            <a:fillRect/>
          </a:stretch>
        </p:blipFill>
        <p:spPr>
          <a:xfrm>
            <a:off x="6232368" y="1935522"/>
            <a:ext cx="5532120" cy="4205813"/>
          </a:xfrm>
          <a:prstGeom prst="rect">
            <a:avLst/>
          </a:prstGeom>
        </p:spPr>
      </p:pic>
      <p:sp>
        <p:nvSpPr>
          <p:cNvPr id="6" name="Rectangle 5"/>
          <p:cNvSpPr/>
          <p:nvPr/>
        </p:nvSpPr>
        <p:spPr>
          <a:xfrm>
            <a:off x="1840676" y="564128"/>
            <a:ext cx="9239002" cy="36933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a:solidFill>
                  <a:srgbClr val="000000"/>
                </a:solidFill>
                <a:latin typeface="Arial" panose="020B0604020202020204" pitchFamily="34" charset="0"/>
              </a:rPr>
              <a:t>Conséquences de </a:t>
            </a:r>
            <a:r>
              <a:rPr lang="fr-FR" dirty="0" smtClean="0">
                <a:solidFill>
                  <a:srgbClr val="000000"/>
                </a:solidFill>
                <a:latin typeface="Arial" panose="020B0604020202020204" pitchFamily="34" charset="0"/>
              </a:rPr>
              <a:t>l’éclatement </a:t>
            </a:r>
            <a:r>
              <a:rPr lang="fr-FR" dirty="0">
                <a:solidFill>
                  <a:srgbClr val="000000"/>
                </a:solidFill>
                <a:latin typeface="Arial" panose="020B0604020202020204" pitchFamily="34" charset="0"/>
              </a:rPr>
              <a:t>d un pneu ou de la perte de la bande de roulement</a:t>
            </a:r>
            <a:endParaRPr lang="fr-FR" dirty="0">
              <a:solidFill>
                <a:srgbClr val="000000"/>
              </a:solidFill>
              <a:latin typeface="Times New Roman" panose="02020603050405020304" pitchFamily="18" charset="0"/>
            </a:endParaRPr>
          </a:p>
        </p:txBody>
      </p:sp>
    </p:spTree>
    <p:extLst>
      <p:ext uri="{BB962C8B-B14F-4D97-AF65-F5344CB8AC3E}">
        <p14:creationId xmlns:p14="http://schemas.microsoft.com/office/powerpoint/2010/main" val="37974893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4" name="Rectangle 3"/>
              <p:cNvSpPr/>
              <p:nvPr/>
            </p:nvSpPr>
            <p:spPr>
              <a:xfrm>
                <a:off x="475013" y="2630959"/>
                <a:ext cx="7303325" cy="2031325"/>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r>
                  <a:rPr lang="fr-FR" dirty="0" smtClean="0"/>
                  <a:t>Si on veut L mini, il faut R</a:t>
                </a:r>
                <a:r>
                  <a:rPr lang="fr-FR" baseline="-25000" dirty="0" smtClean="0"/>
                  <a:t>X</a:t>
                </a:r>
                <a:r>
                  <a:rPr lang="fr-FR" dirty="0" smtClean="0"/>
                  <a:t> maxi.</a:t>
                </a:r>
              </a:p>
              <a:p>
                <a:r>
                  <a:rPr lang="fr-FR" dirty="0" smtClean="0"/>
                  <a:t>Puisque		 </a:t>
                </a:r>
                <a14:m>
                  <m:oMath xmlns:m="http://schemas.openxmlformats.org/officeDocument/2006/math">
                    <m:r>
                      <a:rPr lang="fr-FR" i="1" dirty="0" smtClean="0">
                        <a:latin typeface="Cambria Math" panose="02040503050406030204" pitchFamily="18" charset="0"/>
                      </a:rPr>
                      <m:t>𝑅</m:t>
                    </m:r>
                    <m:r>
                      <a:rPr lang="fr-FR" i="1" baseline="-25000" dirty="0" smtClean="0">
                        <a:latin typeface="Cambria Math" panose="02040503050406030204" pitchFamily="18" charset="0"/>
                      </a:rPr>
                      <m:t>𝑋</m:t>
                    </m:r>
                    <m:r>
                      <a:rPr lang="fr-FR" i="1" dirty="0" smtClean="0">
                        <a:latin typeface="Cambria Math" panose="02040503050406030204" pitchFamily="18" charset="0"/>
                      </a:rPr>
                      <m:t> = </m:t>
                    </m:r>
                    <m:r>
                      <a:rPr lang="fr-FR" i="1" dirty="0" smtClean="0">
                        <a:latin typeface="Cambria Math" panose="02040503050406030204" pitchFamily="18" charset="0"/>
                      </a:rPr>
                      <m:t>𝑅𝑍</m:t>
                    </m:r>
                    <m:r>
                      <a:rPr lang="fr-FR" i="1" dirty="0" smtClean="0">
                        <a:latin typeface="Cambria Math" panose="02040503050406030204" pitchFamily="18" charset="0"/>
                      </a:rPr>
                      <m:t> . </m:t>
                    </m:r>
                    <m:r>
                      <a:rPr lang="fr-FR" i="1" dirty="0" smtClean="0">
                        <a:latin typeface="Cambria Math" panose="02040503050406030204" pitchFamily="18" charset="0"/>
                      </a:rPr>
                      <m:t>𝑓</m:t>
                    </m:r>
                    <m:r>
                      <a:rPr lang="fr-FR" i="1" dirty="0" smtClean="0">
                        <a:latin typeface="Cambria Math" panose="02040503050406030204" pitchFamily="18" charset="0"/>
                      </a:rPr>
                      <m:t> </m:t>
                    </m:r>
                  </m:oMath>
                </a14:m>
                <a:endParaRPr lang="fr-FR" dirty="0" smtClean="0"/>
              </a:p>
              <a:p>
                <a:r>
                  <a:rPr lang="fr-FR" dirty="0" smtClean="0"/>
                  <a:t>on aura donc :</a:t>
                </a:r>
              </a:p>
              <a:p>
                <a:pPr/>
                <a14:m>
                  <m:oMathPara xmlns:m="http://schemas.openxmlformats.org/officeDocument/2006/math">
                    <m:oMathParaPr>
                      <m:jc m:val="centerGroup"/>
                    </m:oMathParaPr>
                    <m:oMath xmlns:m="http://schemas.openxmlformats.org/officeDocument/2006/math">
                      <m:f>
                        <m:fPr>
                          <m:ctrlPr>
                            <a:rPr lang="fr-FR" i="1" smtClean="0">
                              <a:latin typeface="Cambria Math" panose="02040503050406030204" pitchFamily="18" charset="0"/>
                            </a:rPr>
                          </m:ctrlPr>
                        </m:fPr>
                        <m:num>
                          <m:r>
                            <a:rPr lang="fr-FR" b="0" i="1" smtClean="0">
                              <a:latin typeface="Cambria Math" panose="02040503050406030204" pitchFamily="18" charset="0"/>
                            </a:rPr>
                            <m:t>𝑚</m:t>
                          </m:r>
                          <m:sSup>
                            <m:sSupPr>
                              <m:ctrlPr>
                                <a:rPr lang="fr-FR" b="0" i="1" smtClean="0">
                                  <a:latin typeface="Cambria Math" panose="02040503050406030204" pitchFamily="18" charset="0"/>
                                </a:rPr>
                              </m:ctrlPr>
                            </m:sSupPr>
                            <m:e>
                              <m:r>
                                <a:rPr lang="fr-FR" b="0" i="1" smtClean="0">
                                  <a:latin typeface="Cambria Math" panose="02040503050406030204" pitchFamily="18" charset="0"/>
                                </a:rPr>
                                <m:t>𝑉</m:t>
                              </m:r>
                            </m:e>
                            <m:sup>
                              <m:r>
                                <a:rPr lang="fr-FR" b="0" i="1" smtClean="0">
                                  <a:latin typeface="Cambria Math" panose="02040503050406030204" pitchFamily="18" charset="0"/>
                                </a:rPr>
                                <m:t>2</m:t>
                              </m:r>
                            </m:sup>
                          </m:sSup>
                        </m:num>
                        <m:den>
                          <m:r>
                            <a:rPr lang="fr-FR" b="0" i="1" smtClean="0">
                              <a:latin typeface="Cambria Math" panose="02040503050406030204" pitchFamily="18" charset="0"/>
                            </a:rPr>
                            <m:t>2</m:t>
                          </m:r>
                        </m:den>
                      </m:f>
                      <m:r>
                        <a:rPr lang="fr-FR" b="0" i="1" smtClean="0">
                          <a:latin typeface="Cambria Math" panose="02040503050406030204" pitchFamily="18" charset="0"/>
                        </a:rPr>
                        <m:t>=</m:t>
                      </m:r>
                      <m:r>
                        <a:rPr lang="fr-FR" i="1" dirty="0" smtClean="0">
                          <a:latin typeface="Cambria Math" panose="02040503050406030204" pitchFamily="18" charset="0"/>
                        </a:rPr>
                        <m:t>𝑅</m:t>
                      </m:r>
                      <m:r>
                        <a:rPr lang="fr-FR" i="1" baseline="-25000" dirty="0" smtClean="0">
                          <a:latin typeface="Cambria Math" panose="02040503050406030204" pitchFamily="18" charset="0"/>
                        </a:rPr>
                        <m:t>𝑍</m:t>
                      </m:r>
                      <m:r>
                        <a:rPr lang="fr-FR" i="1" dirty="0" smtClean="0">
                          <a:latin typeface="Cambria Math" panose="02040503050406030204" pitchFamily="18" charset="0"/>
                        </a:rPr>
                        <m:t> . </m:t>
                      </m:r>
                      <m:r>
                        <a:rPr lang="fr-FR" i="1" dirty="0" smtClean="0">
                          <a:latin typeface="Cambria Math" panose="02040503050406030204" pitchFamily="18" charset="0"/>
                        </a:rPr>
                        <m:t>𝑓</m:t>
                      </m:r>
                      <m:r>
                        <a:rPr lang="fr-FR" b="0" i="1" dirty="0" smtClean="0">
                          <a:latin typeface="Cambria Math" panose="02040503050406030204" pitchFamily="18" charset="0"/>
                        </a:rPr>
                        <m:t>.</m:t>
                      </m:r>
                      <m:r>
                        <a:rPr lang="fr-FR" b="0" i="1" smtClean="0">
                          <a:latin typeface="Cambria Math" panose="02040503050406030204" pitchFamily="18" charset="0"/>
                          <a:ea typeface="Cambria Math" panose="02040503050406030204" pitchFamily="18" charset="0"/>
                        </a:rPr>
                        <m:t> </m:t>
                      </m:r>
                      <m:r>
                        <a:rPr lang="fr-FR" b="0" i="1" smtClean="0">
                          <a:latin typeface="Cambria Math" panose="02040503050406030204" pitchFamily="18" charset="0"/>
                          <a:ea typeface="Cambria Math" panose="02040503050406030204" pitchFamily="18" charset="0"/>
                        </a:rPr>
                        <m:t>𝐿</m:t>
                      </m:r>
                    </m:oMath>
                  </m:oMathPara>
                </a14:m>
                <a:endParaRPr lang="fr-FR" dirty="0"/>
              </a:p>
              <a:p>
                <a:endParaRPr lang="fr-FR" dirty="0" smtClean="0"/>
              </a:p>
              <a:p>
                <a14:m>
                  <m:oMath xmlns:m="http://schemas.openxmlformats.org/officeDocument/2006/math">
                    <m:r>
                      <a:rPr lang="fr-FR" i="1" dirty="0" smtClean="0">
                        <a:latin typeface="Cambria Math" panose="02040503050406030204" pitchFamily="18" charset="0"/>
                      </a:rPr>
                      <m:t>𝑅</m:t>
                    </m:r>
                    <m:r>
                      <a:rPr lang="fr-FR" i="1" baseline="-25000" dirty="0" smtClean="0">
                        <a:latin typeface="Cambria Math" panose="02040503050406030204" pitchFamily="18" charset="0"/>
                      </a:rPr>
                      <m:t>𝑍</m:t>
                    </m:r>
                  </m:oMath>
                </a14:m>
                <a:r>
                  <a:rPr lang="fr-FR" dirty="0" smtClean="0"/>
                  <a:t> étant variable au roulage, c'est bien </a:t>
                </a:r>
                <a:r>
                  <a:rPr lang="fr-FR" b="1" i="1" dirty="0" smtClean="0"/>
                  <a:t>f</a:t>
                </a:r>
                <a:r>
                  <a:rPr lang="fr-FR" dirty="0" smtClean="0"/>
                  <a:t> qui déterminera essentiellement L.</a:t>
                </a:r>
                <a:endParaRPr lang="fr-FR" dirty="0"/>
              </a:p>
            </p:txBody>
          </p:sp>
        </mc:Choice>
        <mc:Fallback xmlns="">
          <p:sp>
            <p:nvSpPr>
              <p:cNvPr id="4" name="Rectangle 3"/>
              <p:cNvSpPr>
                <a:spLocks noRot="1" noChangeAspect="1" noMove="1" noResize="1" noEditPoints="1" noAdjustHandles="1" noChangeArrowheads="1" noChangeShapeType="1" noTextEdit="1"/>
              </p:cNvSpPr>
              <p:nvPr/>
            </p:nvSpPr>
            <p:spPr>
              <a:xfrm>
                <a:off x="475013" y="2630959"/>
                <a:ext cx="7303325" cy="2031325"/>
              </a:xfrm>
              <a:prstGeom prst="rect">
                <a:avLst/>
              </a:prstGeom>
              <a:blipFill>
                <a:blip r:embed="rId2"/>
                <a:stretch>
                  <a:fillRect l="-667" t="-1493" b="-3582"/>
                </a:stretch>
              </a:blipFill>
            </p:spPr>
            <p:txBody>
              <a:bodyPr/>
              <a:lstStyle/>
              <a:p>
                <a:r>
                  <a:rPr lang="fr-FR">
                    <a:noFill/>
                  </a:rPr>
                  <a:t> </a:t>
                </a:r>
              </a:p>
            </p:txBody>
          </p:sp>
        </mc:Fallback>
      </mc:AlternateContent>
      <p:sp>
        <p:nvSpPr>
          <p:cNvPr id="7" name="Rectangle 6"/>
          <p:cNvSpPr/>
          <p:nvPr/>
        </p:nvSpPr>
        <p:spPr>
          <a:xfrm>
            <a:off x="4627698" y="414048"/>
            <a:ext cx="269445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COEFFICIENT DE FREINAGE</a:t>
            </a:r>
          </a:p>
        </p:txBody>
      </p:sp>
      <p:pic>
        <p:nvPicPr>
          <p:cNvPr id="6" name="Espace réservé du contenu 2"/>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120879" y="1382791"/>
            <a:ext cx="4239217" cy="4334480"/>
          </a:xfrm>
        </p:spPr>
      </p:pic>
    </p:spTree>
    <p:extLst>
      <p:ext uri="{BB962C8B-B14F-4D97-AF65-F5344CB8AC3E}">
        <p14:creationId xmlns:p14="http://schemas.microsoft.com/office/powerpoint/2010/main" val="3149938612"/>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07817" y="1468106"/>
            <a:ext cx="6404887" cy="4204356"/>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gn="just">
              <a:lnSpc>
                <a:spcPct val="150000"/>
              </a:lnSpc>
              <a:buFont typeface="Arial" panose="020B0604020202020204" pitchFamily="34" charset="0"/>
              <a:buChar char="•"/>
            </a:pPr>
            <a:r>
              <a:rPr lang="fr-FR" dirty="0" smtClean="0">
                <a:solidFill>
                  <a:srgbClr val="000000"/>
                </a:solidFill>
              </a:rPr>
              <a:t>Compte tenu de la rigidité des pneumatiques, leur montage/démontage nécessite que les jantes puissent être séparées en deux. </a:t>
            </a:r>
          </a:p>
          <a:p>
            <a:pPr marL="285750" indent="-285750" algn="just">
              <a:lnSpc>
                <a:spcPct val="150000"/>
              </a:lnSpc>
              <a:buFont typeface="Arial" panose="020B0604020202020204" pitchFamily="34" charset="0"/>
              <a:buChar char="•"/>
            </a:pPr>
            <a:r>
              <a:rPr lang="fr-FR" dirty="0" smtClean="0">
                <a:solidFill>
                  <a:srgbClr val="000000"/>
                </a:solidFill>
              </a:rPr>
              <a:t>Par ailleurs, l'utilisation des pneumatiques tubeless implique qu'elles soient étanches.</a:t>
            </a:r>
          </a:p>
          <a:p>
            <a:pPr marL="285750" indent="-285750" algn="just">
              <a:lnSpc>
                <a:spcPct val="150000"/>
              </a:lnSpc>
              <a:buFont typeface="Arial" panose="020B0604020202020204" pitchFamily="34" charset="0"/>
              <a:buChar char="•"/>
            </a:pPr>
            <a:r>
              <a:rPr lang="fr-FR" dirty="0" smtClean="0">
                <a:solidFill>
                  <a:srgbClr val="000000"/>
                </a:solidFill>
              </a:rPr>
              <a:t>Les jantes sont constituées de deux parties en alliage léger assemblées par une ceinture de boulons.</a:t>
            </a:r>
          </a:p>
          <a:p>
            <a:pPr marL="285750" indent="-285750" algn="just">
              <a:lnSpc>
                <a:spcPct val="150000"/>
              </a:lnSpc>
              <a:buFont typeface="Arial" panose="020B0604020202020204" pitchFamily="34" charset="0"/>
              <a:buChar char="•"/>
            </a:pPr>
            <a:r>
              <a:rPr lang="fr-FR" dirty="0" smtClean="0">
                <a:solidFill>
                  <a:srgbClr val="000000"/>
                </a:solidFill>
              </a:rPr>
              <a:t>Les jantes sont équipées de </a:t>
            </a:r>
            <a:r>
              <a:rPr lang="fr-FR" b="1" dirty="0" smtClean="0">
                <a:solidFill>
                  <a:srgbClr val="000000"/>
                </a:solidFill>
              </a:rPr>
              <a:t>bouchons fusibles </a:t>
            </a:r>
            <a:r>
              <a:rPr lang="fr-FR" dirty="0" smtClean="0">
                <a:solidFill>
                  <a:srgbClr val="000000"/>
                </a:solidFill>
              </a:rPr>
              <a:t>(deux ou trois), dont le but est de dégonfler le pneu à partir d'une certaine température (150-180 °C) afin d'éviter son explosion.</a:t>
            </a:r>
            <a:endParaRPr lang="fr-FR" dirty="0">
              <a:solidFill>
                <a:srgbClr val="000000"/>
              </a:solidFill>
            </a:endParaRPr>
          </a:p>
        </p:txBody>
      </p:sp>
      <p:sp>
        <p:nvSpPr>
          <p:cNvPr id="5" name="Rectangle 4"/>
          <p:cNvSpPr/>
          <p:nvPr/>
        </p:nvSpPr>
        <p:spPr>
          <a:xfrm>
            <a:off x="5246624" y="75049"/>
            <a:ext cx="1366080"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a:solidFill>
                  <a:srgbClr val="000000"/>
                </a:solidFill>
                <a:latin typeface="Verdana" panose="020B0604030504040204" pitchFamily="34" charset="0"/>
              </a:rPr>
              <a:t>Les jantes</a:t>
            </a:r>
            <a:endParaRPr lang="fr-FR" dirty="0">
              <a:solidFill>
                <a:srgbClr val="000000"/>
              </a:solidFill>
              <a:latin typeface="Times New Roman" panose="02020603050405020304" pitchFamily="18" charset="0"/>
            </a:endParaRPr>
          </a:p>
        </p:txBody>
      </p:sp>
      <p:sp>
        <p:nvSpPr>
          <p:cNvPr id="6" name="Rectangle 5"/>
          <p:cNvSpPr/>
          <p:nvPr/>
        </p:nvSpPr>
        <p:spPr>
          <a:xfrm>
            <a:off x="7000064" y="5318650"/>
            <a:ext cx="4973341" cy="461665"/>
          </a:xfrm>
          <a:prstGeom prst="rect">
            <a:avLst/>
          </a:prstGeom>
        </p:spPr>
        <p:txBody>
          <a:bodyPr wrap="square">
            <a:spAutoFit/>
          </a:bodyPr>
          <a:lstStyle/>
          <a:p>
            <a:pPr algn="ctr"/>
            <a:r>
              <a:rPr lang="fr-FR" sz="1200" i="1" dirty="0">
                <a:solidFill>
                  <a:srgbClr val="000000"/>
                </a:solidFill>
                <a:latin typeface="Verdana" panose="020B0604030504040204" pitchFamily="34" charset="0"/>
              </a:rPr>
              <a:t>Jante de train principal. Remarquez la couronne de boulons d'assemblage et la valve de gonflage du pneumatique.</a:t>
            </a:r>
            <a:endParaRPr lang="fr-FR" sz="1200" dirty="0">
              <a:solidFill>
                <a:srgbClr val="000000"/>
              </a:solidFill>
              <a:latin typeface="Times New Roman" panose="02020603050405020304" pitchFamily="18" charset="0"/>
            </a:endParaRPr>
          </a:p>
        </p:txBody>
      </p:sp>
      <p:pic>
        <p:nvPicPr>
          <p:cNvPr id="7" name="Image 6"/>
          <p:cNvPicPr>
            <a:picLocks noChangeAspect="1"/>
          </p:cNvPicPr>
          <p:nvPr/>
        </p:nvPicPr>
        <p:blipFill>
          <a:blip r:embed="rId2"/>
          <a:stretch>
            <a:fillRect/>
          </a:stretch>
        </p:blipFill>
        <p:spPr>
          <a:xfrm>
            <a:off x="6988845" y="1301655"/>
            <a:ext cx="4984560" cy="3872240"/>
          </a:xfrm>
          <a:prstGeom prst="rect">
            <a:avLst/>
          </a:prstGeom>
        </p:spPr>
        <p:style>
          <a:lnRef idx="2">
            <a:schemeClr val="accent2"/>
          </a:lnRef>
          <a:fillRef idx="1">
            <a:schemeClr val="lt1"/>
          </a:fillRef>
          <a:effectRef idx="0">
            <a:schemeClr val="accent2"/>
          </a:effectRef>
          <a:fontRef idx="minor">
            <a:schemeClr val="dk1"/>
          </a:fontRef>
        </p:style>
      </p:pic>
    </p:spTree>
    <p:extLst>
      <p:ext uri="{BB962C8B-B14F-4D97-AF65-F5344CB8AC3E}">
        <p14:creationId xmlns:p14="http://schemas.microsoft.com/office/powerpoint/2010/main" val="377388412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231075" y="1165231"/>
            <a:ext cx="10311741" cy="4619854"/>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285750" indent="-285750">
              <a:lnSpc>
                <a:spcPct val="150000"/>
              </a:lnSpc>
              <a:buFont typeface="Arial" panose="020B0604020202020204" pitchFamily="34" charset="0"/>
              <a:buChar char="•"/>
            </a:pPr>
            <a:r>
              <a:rPr lang="fr-FR" dirty="0" smtClean="0">
                <a:solidFill>
                  <a:srgbClr val="000000"/>
                </a:solidFill>
              </a:rPr>
              <a:t>Lors </a:t>
            </a:r>
            <a:r>
              <a:rPr lang="fr-FR" dirty="0">
                <a:solidFill>
                  <a:srgbClr val="000000"/>
                </a:solidFill>
              </a:rPr>
              <a:t>de l'atterrissage, la mise en rotation des roues au contact de la piste est violente. </a:t>
            </a:r>
            <a:endParaRPr lang="fr-FR" dirty="0" smtClean="0">
              <a:solidFill>
                <a:srgbClr val="000000"/>
              </a:solidFill>
            </a:endParaRPr>
          </a:p>
          <a:p>
            <a:pPr marL="285750" indent="-285750">
              <a:lnSpc>
                <a:spcPct val="150000"/>
              </a:lnSpc>
              <a:buFont typeface="Arial" panose="020B0604020202020204" pitchFamily="34" charset="0"/>
              <a:buChar char="•"/>
            </a:pPr>
            <a:r>
              <a:rPr lang="fr-FR" dirty="0" smtClean="0">
                <a:solidFill>
                  <a:srgbClr val="000000"/>
                </a:solidFill>
              </a:rPr>
              <a:t>En </a:t>
            </a:r>
            <a:r>
              <a:rPr lang="fr-FR" dirty="0">
                <a:solidFill>
                  <a:srgbClr val="000000"/>
                </a:solidFill>
              </a:rPr>
              <a:t>cas d'anomalie, il est possible que le pneu tourne de quelques degrés par rapport à la jante qui le supporte. </a:t>
            </a:r>
            <a:endParaRPr lang="fr-FR" dirty="0" smtClean="0">
              <a:solidFill>
                <a:srgbClr val="000000"/>
              </a:solidFill>
            </a:endParaRPr>
          </a:p>
          <a:p>
            <a:pPr marL="285750" indent="-285750">
              <a:lnSpc>
                <a:spcPct val="150000"/>
              </a:lnSpc>
              <a:buFont typeface="Arial" panose="020B0604020202020204" pitchFamily="34" charset="0"/>
              <a:buChar char="•"/>
            </a:pPr>
            <a:r>
              <a:rPr lang="fr-FR" dirty="0" smtClean="0">
                <a:solidFill>
                  <a:srgbClr val="000000"/>
                </a:solidFill>
              </a:rPr>
              <a:t>Ce </a:t>
            </a:r>
            <a:r>
              <a:rPr lang="fr-FR" dirty="0">
                <a:solidFill>
                  <a:srgbClr val="000000"/>
                </a:solidFill>
              </a:rPr>
              <a:t>phénomène, appelé « </a:t>
            </a:r>
            <a:r>
              <a:rPr lang="fr-FR" dirty="0" err="1">
                <a:solidFill>
                  <a:srgbClr val="000000"/>
                </a:solidFill>
              </a:rPr>
              <a:t>creep</a:t>
            </a:r>
            <a:r>
              <a:rPr lang="fr-FR" dirty="0">
                <a:solidFill>
                  <a:srgbClr val="000000"/>
                </a:solidFill>
              </a:rPr>
              <a:t> » en anglais peut-être traduit par </a:t>
            </a:r>
            <a:r>
              <a:rPr lang="fr-FR" dirty="0" smtClean="0">
                <a:solidFill>
                  <a:srgbClr val="000000"/>
                </a:solidFill>
              </a:rPr>
              <a:t>«glissement» </a:t>
            </a:r>
            <a:r>
              <a:rPr lang="fr-FR" dirty="0">
                <a:solidFill>
                  <a:srgbClr val="000000"/>
                </a:solidFill>
              </a:rPr>
              <a:t>ou </a:t>
            </a:r>
            <a:r>
              <a:rPr lang="fr-FR" dirty="0" smtClean="0">
                <a:solidFill>
                  <a:srgbClr val="000000"/>
                </a:solidFill>
              </a:rPr>
              <a:t>«ripage».</a:t>
            </a:r>
            <a:endParaRPr lang="fr-FR" dirty="0">
              <a:solidFill>
                <a:srgbClr val="000000"/>
              </a:solidFill>
            </a:endParaRPr>
          </a:p>
          <a:p>
            <a:pPr marL="285750" indent="-285750">
              <a:lnSpc>
                <a:spcPct val="150000"/>
              </a:lnSpc>
              <a:buFont typeface="Arial" panose="020B0604020202020204" pitchFamily="34" charset="0"/>
              <a:buChar char="•"/>
            </a:pPr>
            <a:r>
              <a:rPr lang="fr-FR" dirty="0">
                <a:solidFill>
                  <a:srgbClr val="000000"/>
                </a:solidFill>
              </a:rPr>
              <a:t>Sur un pneu avec chambre ce déplacement relatif peut entraîner une rotation de la chambre à air et donc le cisaillement de sa valve de gonflage.</a:t>
            </a:r>
          </a:p>
          <a:p>
            <a:pPr marL="285750" indent="-285750">
              <a:lnSpc>
                <a:spcPct val="150000"/>
              </a:lnSpc>
              <a:buFont typeface="Arial" panose="020B0604020202020204" pitchFamily="34" charset="0"/>
              <a:buChar char="•"/>
            </a:pPr>
            <a:r>
              <a:rPr lang="fr-FR" dirty="0">
                <a:solidFill>
                  <a:srgbClr val="000000"/>
                </a:solidFill>
              </a:rPr>
              <a:t>Le risque de rencontrer ce phénomène est moindre sur un pneu tubeless en bon état et correctement gonflé, du fait de l'excellent ajustement du pneu sur sa jante</a:t>
            </a:r>
            <a:r>
              <a:rPr lang="fr-FR" dirty="0" smtClean="0">
                <a:solidFill>
                  <a:srgbClr val="000000"/>
                </a:solidFill>
              </a:rPr>
              <a:t>.</a:t>
            </a:r>
          </a:p>
          <a:p>
            <a:pPr marL="285750" indent="-285750">
              <a:lnSpc>
                <a:spcPct val="150000"/>
              </a:lnSpc>
              <a:buFont typeface="Arial" panose="020B0604020202020204" pitchFamily="34" charset="0"/>
              <a:buChar char="•"/>
            </a:pPr>
            <a:r>
              <a:rPr lang="fr-FR" dirty="0" smtClean="0">
                <a:solidFill>
                  <a:srgbClr val="000000"/>
                </a:solidFill>
              </a:rPr>
              <a:t>Afin </a:t>
            </a:r>
            <a:r>
              <a:rPr lang="fr-FR" dirty="0">
                <a:solidFill>
                  <a:srgbClr val="000000"/>
                </a:solidFill>
              </a:rPr>
              <a:t>de mettre en évidence cette anomalie des </a:t>
            </a:r>
            <a:r>
              <a:rPr lang="fr-FR" dirty="0" smtClean="0">
                <a:solidFill>
                  <a:srgbClr val="000000"/>
                </a:solidFill>
              </a:rPr>
              <a:t>repères sont peints en vis-à-vis sur la jante et sur le pneu. </a:t>
            </a:r>
          </a:p>
          <a:p>
            <a:pPr marL="285750" indent="-285750">
              <a:lnSpc>
                <a:spcPct val="150000"/>
              </a:lnSpc>
              <a:buFont typeface="Arial" panose="020B0604020202020204" pitchFamily="34" charset="0"/>
              <a:buChar char="•"/>
            </a:pPr>
            <a:r>
              <a:rPr lang="fr-FR" dirty="0" smtClean="0">
                <a:solidFill>
                  <a:srgbClr val="000000"/>
                </a:solidFill>
              </a:rPr>
              <a:t>Tout décalage jante/pneu est ainsi aisément détectable. </a:t>
            </a:r>
          </a:p>
          <a:p>
            <a:pPr marL="285750" indent="-285750">
              <a:lnSpc>
                <a:spcPct val="150000"/>
              </a:lnSpc>
              <a:buFont typeface="Arial" panose="020B0604020202020204" pitchFamily="34" charset="0"/>
              <a:buChar char="•"/>
            </a:pPr>
            <a:r>
              <a:rPr lang="fr-FR" dirty="0" smtClean="0">
                <a:solidFill>
                  <a:srgbClr val="000000"/>
                </a:solidFill>
              </a:rPr>
              <a:t>La </a:t>
            </a:r>
            <a:r>
              <a:rPr lang="fr-FR" dirty="0">
                <a:solidFill>
                  <a:srgbClr val="000000"/>
                </a:solidFill>
              </a:rPr>
              <a:t>largeur de la marque indique la valeur maxi du « </a:t>
            </a:r>
            <a:r>
              <a:rPr lang="fr-FR" dirty="0" err="1">
                <a:solidFill>
                  <a:srgbClr val="000000"/>
                </a:solidFill>
              </a:rPr>
              <a:t>creep</a:t>
            </a:r>
            <a:r>
              <a:rPr lang="fr-FR" dirty="0">
                <a:solidFill>
                  <a:srgbClr val="000000"/>
                </a:solidFill>
              </a:rPr>
              <a:t> «acceptable.</a:t>
            </a:r>
          </a:p>
        </p:txBody>
      </p:sp>
      <p:sp>
        <p:nvSpPr>
          <p:cNvPr id="5" name="Rectangle 4"/>
          <p:cNvSpPr/>
          <p:nvPr/>
        </p:nvSpPr>
        <p:spPr>
          <a:xfrm>
            <a:off x="3696946" y="239876"/>
            <a:ext cx="4798108" cy="369332"/>
          </a:xfrm>
          <a:prstGeom prst="rect">
            <a:avLst/>
          </a:prstGeom>
        </p:spPr>
        <p:txBody>
          <a:bodyPr wrap="none">
            <a:spAutoFit/>
          </a:bodyPr>
          <a:lstStyle/>
          <a:p>
            <a:r>
              <a:rPr lang="fr-FR" b="1" u="sng" dirty="0">
                <a:solidFill>
                  <a:srgbClr val="000000"/>
                </a:solidFill>
                <a:latin typeface="Tahoma" panose="020B0604030504040204" pitchFamily="34" charset="0"/>
              </a:rPr>
              <a:t>Rotation du pneu par rapport à la jante.</a:t>
            </a:r>
            <a:endParaRPr lang="fr-FR" sz="3600" dirty="0">
              <a:solidFill>
                <a:srgbClr val="000000"/>
              </a:solidFill>
              <a:latin typeface="Times New Roman" panose="02020603050405020304" pitchFamily="18" charset="0"/>
            </a:endParaRPr>
          </a:p>
        </p:txBody>
      </p:sp>
    </p:spTree>
    <p:extLst>
      <p:ext uri="{BB962C8B-B14F-4D97-AF65-F5344CB8AC3E}">
        <p14:creationId xmlns:p14="http://schemas.microsoft.com/office/powerpoint/2010/main" val="33038763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26571" y="1922725"/>
            <a:ext cx="4757057" cy="3129062"/>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marL="10795" marR="8890" algn="just">
              <a:lnSpc>
                <a:spcPct val="150000"/>
              </a:lnSpc>
              <a:spcAft>
                <a:spcPts val="245"/>
              </a:spcAft>
            </a:pPr>
            <a:r>
              <a:rPr lang="fr-FR" dirty="0" smtClean="0">
                <a:solidFill>
                  <a:srgbClr val="000000"/>
                </a:solidFill>
                <a:latin typeface="Times New Roman" panose="02020603050405020304" pitchFamily="18" charset="0"/>
                <a:ea typeface="Times New Roman" panose="02020603050405020304" pitchFamily="18" charset="0"/>
              </a:rPr>
              <a:t>Les </a:t>
            </a:r>
            <a:r>
              <a:rPr lang="fr-FR" dirty="0">
                <a:solidFill>
                  <a:srgbClr val="000000"/>
                </a:solidFill>
                <a:latin typeface="Times New Roman" panose="02020603050405020304" pitchFamily="18" charset="0"/>
                <a:ea typeface="Times New Roman" panose="02020603050405020304" pitchFamily="18" charset="0"/>
              </a:rPr>
              <a:t>valeurs sont variables et dépendent </a:t>
            </a:r>
            <a:endParaRPr lang="fr-FR" dirty="0" smtClean="0">
              <a:solidFill>
                <a:srgbClr val="000000"/>
              </a:solidFill>
              <a:latin typeface="Times New Roman" panose="02020603050405020304" pitchFamily="18" charset="0"/>
              <a:ea typeface="Times New Roman" panose="02020603050405020304" pitchFamily="18" charset="0"/>
            </a:endParaRPr>
          </a:p>
          <a:p>
            <a:pPr marL="296545" marR="8890" indent="-285750" algn="just">
              <a:lnSpc>
                <a:spcPct val="150000"/>
              </a:lnSpc>
              <a:spcAft>
                <a:spcPts val="245"/>
              </a:spcAft>
              <a:buFont typeface="Arial" panose="020B0604020202020204" pitchFamily="34" charset="0"/>
              <a:buChar char="•"/>
            </a:pPr>
            <a:r>
              <a:rPr lang="fr-FR" dirty="0" smtClean="0">
                <a:solidFill>
                  <a:srgbClr val="000000"/>
                </a:solidFill>
                <a:latin typeface="Times New Roman" panose="02020603050405020304" pitchFamily="18" charset="0"/>
                <a:ea typeface="Times New Roman" panose="02020603050405020304" pitchFamily="18" charset="0"/>
              </a:rPr>
              <a:t>de la </a:t>
            </a:r>
            <a:r>
              <a:rPr lang="fr-FR" dirty="0">
                <a:solidFill>
                  <a:srgbClr val="000000"/>
                </a:solidFill>
                <a:latin typeface="Times New Roman" panose="02020603050405020304" pitchFamily="18" charset="0"/>
                <a:ea typeface="Times New Roman" panose="02020603050405020304" pitchFamily="18" charset="0"/>
              </a:rPr>
              <a:t>nature des pistes, </a:t>
            </a:r>
            <a:endParaRPr lang="fr-FR" dirty="0" smtClean="0">
              <a:solidFill>
                <a:srgbClr val="000000"/>
              </a:solidFill>
              <a:latin typeface="Times New Roman" panose="02020603050405020304" pitchFamily="18" charset="0"/>
              <a:ea typeface="Times New Roman" panose="02020603050405020304" pitchFamily="18" charset="0"/>
            </a:endParaRPr>
          </a:p>
          <a:p>
            <a:pPr marL="296545" marR="8890" indent="-285750" algn="just">
              <a:lnSpc>
                <a:spcPct val="150000"/>
              </a:lnSpc>
              <a:spcAft>
                <a:spcPts val="245"/>
              </a:spcAft>
              <a:buFont typeface="Arial" panose="020B0604020202020204" pitchFamily="34" charset="0"/>
              <a:buChar char="•"/>
            </a:pPr>
            <a:r>
              <a:rPr lang="fr-FR" dirty="0" smtClean="0">
                <a:solidFill>
                  <a:srgbClr val="000000"/>
                </a:solidFill>
                <a:latin typeface="Times New Roman" panose="02020603050405020304" pitchFamily="18" charset="0"/>
                <a:ea typeface="Times New Roman" panose="02020603050405020304" pitchFamily="18" charset="0"/>
              </a:rPr>
              <a:t>de </a:t>
            </a:r>
            <a:r>
              <a:rPr lang="fr-FR" dirty="0">
                <a:solidFill>
                  <a:srgbClr val="000000"/>
                </a:solidFill>
                <a:latin typeface="Times New Roman" panose="02020603050405020304" pitchFamily="18" charset="0"/>
                <a:ea typeface="Times New Roman" panose="02020603050405020304" pitchFamily="18" charset="0"/>
              </a:rPr>
              <a:t>la pression de gonflement des pneus, </a:t>
            </a:r>
            <a:endParaRPr lang="fr-FR" dirty="0" smtClean="0">
              <a:solidFill>
                <a:srgbClr val="000000"/>
              </a:solidFill>
              <a:latin typeface="Times New Roman" panose="02020603050405020304" pitchFamily="18" charset="0"/>
              <a:ea typeface="Times New Roman" panose="02020603050405020304" pitchFamily="18" charset="0"/>
            </a:endParaRPr>
          </a:p>
          <a:p>
            <a:pPr marL="296545" marR="8890" indent="-285750" algn="just">
              <a:lnSpc>
                <a:spcPct val="150000"/>
              </a:lnSpc>
              <a:spcAft>
                <a:spcPts val="245"/>
              </a:spcAft>
              <a:buFont typeface="Arial" panose="020B0604020202020204" pitchFamily="34" charset="0"/>
              <a:buChar char="•"/>
            </a:pPr>
            <a:r>
              <a:rPr lang="fr-FR" dirty="0" smtClean="0">
                <a:solidFill>
                  <a:srgbClr val="000000"/>
                </a:solidFill>
                <a:latin typeface="Times New Roman" panose="02020603050405020304" pitchFamily="18" charset="0"/>
                <a:ea typeface="Times New Roman" panose="02020603050405020304" pitchFamily="18" charset="0"/>
              </a:rPr>
              <a:t>des </a:t>
            </a:r>
            <a:r>
              <a:rPr lang="fr-FR" dirty="0">
                <a:solidFill>
                  <a:srgbClr val="000000"/>
                </a:solidFill>
                <a:latin typeface="Times New Roman" panose="02020603050405020304" pitchFamily="18" charset="0"/>
                <a:ea typeface="Times New Roman" panose="02020603050405020304" pitchFamily="18" charset="0"/>
              </a:rPr>
              <a:t>sculptures et de la nature du mélange constituant la bande de roulement, </a:t>
            </a:r>
            <a:endParaRPr lang="fr-FR" dirty="0" smtClean="0">
              <a:solidFill>
                <a:srgbClr val="000000"/>
              </a:solidFill>
              <a:latin typeface="Times New Roman" panose="02020603050405020304" pitchFamily="18" charset="0"/>
              <a:ea typeface="Times New Roman" panose="02020603050405020304" pitchFamily="18" charset="0"/>
            </a:endParaRPr>
          </a:p>
          <a:p>
            <a:pPr marL="296545" marR="8890" indent="-285750" algn="just">
              <a:lnSpc>
                <a:spcPct val="150000"/>
              </a:lnSpc>
              <a:spcAft>
                <a:spcPts val="245"/>
              </a:spcAft>
              <a:buFont typeface="Arial" panose="020B0604020202020204" pitchFamily="34" charset="0"/>
              <a:buChar char="•"/>
            </a:pPr>
            <a:r>
              <a:rPr lang="fr-FR" dirty="0" smtClean="0">
                <a:solidFill>
                  <a:srgbClr val="000000"/>
                </a:solidFill>
                <a:latin typeface="Times New Roman" panose="02020603050405020304" pitchFamily="18" charset="0"/>
                <a:ea typeface="Times New Roman" panose="02020603050405020304" pitchFamily="18" charset="0"/>
              </a:rPr>
              <a:t>du </a:t>
            </a:r>
            <a:r>
              <a:rPr lang="fr-FR" dirty="0">
                <a:solidFill>
                  <a:srgbClr val="000000"/>
                </a:solidFill>
                <a:latin typeface="Times New Roman" panose="02020603050405020304" pitchFamily="18" charset="0"/>
                <a:ea typeface="Times New Roman" panose="02020603050405020304" pitchFamily="18" charset="0"/>
              </a:rPr>
              <a:t>degré d'humidité au sol, </a:t>
            </a:r>
            <a:endParaRPr lang="fr-FR" dirty="0" smtClean="0">
              <a:solidFill>
                <a:srgbClr val="000000"/>
              </a:solidFill>
              <a:latin typeface="Times New Roman" panose="02020603050405020304" pitchFamily="18" charset="0"/>
              <a:ea typeface="Times New Roman" panose="02020603050405020304" pitchFamily="18" charset="0"/>
            </a:endParaRPr>
          </a:p>
          <a:p>
            <a:pPr marL="296545" marR="8890" indent="-285750" algn="just">
              <a:lnSpc>
                <a:spcPct val="150000"/>
              </a:lnSpc>
              <a:spcAft>
                <a:spcPts val="245"/>
              </a:spcAft>
              <a:buFont typeface="Arial" panose="020B0604020202020204" pitchFamily="34" charset="0"/>
              <a:buChar char="•"/>
            </a:pPr>
            <a:r>
              <a:rPr lang="fr-FR" dirty="0" smtClean="0">
                <a:solidFill>
                  <a:srgbClr val="000000"/>
                </a:solidFill>
                <a:latin typeface="Times New Roman" panose="02020603050405020304" pitchFamily="18" charset="0"/>
                <a:ea typeface="Times New Roman" panose="02020603050405020304" pitchFamily="18" charset="0"/>
              </a:rPr>
              <a:t>de </a:t>
            </a:r>
            <a:r>
              <a:rPr lang="fr-FR" dirty="0">
                <a:solidFill>
                  <a:srgbClr val="000000"/>
                </a:solidFill>
                <a:latin typeface="Times New Roman" panose="02020603050405020304" pitchFamily="18" charset="0"/>
                <a:ea typeface="Times New Roman" panose="02020603050405020304" pitchFamily="18" charset="0"/>
              </a:rPr>
              <a:t>la vitesse, . . .</a:t>
            </a:r>
            <a:endParaRPr lang="en-US" dirty="0">
              <a:solidFill>
                <a:srgbClr val="000000"/>
              </a:solidFill>
              <a:latin typeface="Times New Roman" panose="02020603050405020304" pitchFamily="18" charset="0"/>
              <a:ea typeface="Times New Roman" panose="02020603050405020304" pitchFamily="18" charset="0"/>
            </a:endParaRPr>
          </a:p>
        </p:txBody>
      </p:sp>
      <p:sp>
        <p:nvSpPr>
          <p:cNvPr id="6" name="Rectangle 5"/>
          <p:cNvSpPr/>
          <p:nvPr/>
        </p:nvSpPr>
        <p:spPr>
          <a:xfrm>
            <a:off x="6784381" y="5886118"/>
            <a:ext cx="3825727" cy="369332"/>
          </a:xfrm>
          <a:prstGeom prst="rect">
            <a:avLst/>
          </a:prstGeom>
        </p:spPr>
        <p:txBody>
          <a:bodyPr wrap="none">
            <a:spAutoFit/>
          </a:bodyPr>
          <a:lstStyle/>
          <a:p>
            <a:r>
              <a:rPr lang="fr-FR" dirty="0" smtClean="0">
                <a:solidFill>
                  <a:srgbClr val="000000"/>
                </a:solidFill>
                <a:latin typeface="Times New Roman" panose="02020603050405020304" pitchFamily="18" charset="0"/>
                <a:ea typeface="Times New Roman" panose="02020603050405020304" pitchFamily="18" charset="0"/>
              </a:rPr>
              <a:t>Coefficient d'adhérence piste en ciment</a:t>
            </a:r>
            <a:endParaRPr lang="en-US" dirty="0"/>
          </a:p>
        </p:txBody>
      </p:sp>
      <p:sp>
        <p:nvSpPr>
          <p:cNvPr id="7" name="Rectangle 6"/>
          <p:cNvSpPr/>
          <p:nvPr/>
        </p:nvSpPr>
        <p:spPr>
          <a:xfrm>
            <a:off x="4814284" y="642648"/>
            <a:ext cx="225863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pPr marL="10795" marR="8890" algn="just">
              <a:spcAft>
                <a:spcPts val="245"/>
              </a:spcAft>
            </a:pPr>
            <a:r>
              <a:rPr lang="fr-FR" b="1" dirty="0" smtClean="0">
                <a:solidFill>
                  <a:srgbClr val="000000"/>
                </a:solidFill>
                <a:latin typeface="Times New Roman" panose="02020603050405020304" pitchFamily="18" charset="0"/>
                <a:ea typeface="Times New Roman" panose="02020603050405020304" pitchFamily="18" charset="0"/>
              </a:rPr>
              <a:t>Paramètres influents</a:t>
            </a:r>
            <a:endParaRPr lang="en-US" dirty="0">
              <a:solidFill>
                <a:srgbClr val="000000"/>
              </a:solidFill>
              <a:latin typeface="Times New Roman" panose="02020603050405020304" pitchFamily="18" charset="0"/>
              <a:ea typeface="Times New Roman" panose="02020603050405020304" pitchFamily="18" charset="0"/>
            </a:endParaRPr>
          </a:p>
        </p:txBody>
      </p:sp>
      <p:sp>
        <p:nvSpPr>
          <p:cNvPr id="8" name="Rectangle 7"/>
          <p:cNvSpPr/>
          <p:nvPr/>
        </p:nvSpPr>
        <p:spPr>
          <a:xfrm>
            <a:off x="4682127" y="190555"/>
            <a:ext cx="269445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COEFFICIENT DE FREINAGE</a:t>
            </a:r>
          </a:p>
        </p:txBody>
      </p:sp>
      <p:pic>
        <p:nvPicPr>
          <p:cNvPr id="2" name="Image 1"/>
          <p:cNvPicPr>
            <a:picLocks noChangeAspect="1"/>
          </p:cNvPicPr>
          <p:nvPr/>
        </p:nvPicPr>
        <p:blipFill>
          <a:blip r:embed="rId2"/>
          <a:stretch>
            <a:fillRect/>
          </a:stretch>
        </p:blipFill>
        <p:spPr>
          <a:xfrm>
            <a:off x="5458278" y="1738484"/>
            <a:ext cx="5581648" cy="3497544"/>
          </a:xfrm>
          <a:prstGeom prst="rect">
            <a:avLst/>
          </a:prstGeom>
        </p:spPr>
      </p:pic>
    </p:spTree>
    <p:extLst>
      <p:ext uri="{BB962C8B-B14F-4D97-AF65-F5344CB8AC3E}">
        <p14:creationId xmlns:p14="http://schemas.microsoft.com/office/powerpoint/2010/main" val="204307171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966683" y="682858"/>
            <a:ext cx="225863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pPr marL="10795" marR="8890" algn="just">
              <a:spcAft>
                <a:spcPts val="245"/>
              </a:spcAft>
            </a:pPr>
            <a:r>
              <a:rPr lang="fr-FR" b="1" dirty="0" smtClean="0">
                <a:solidFill>
                  <a:srgbClr val="000000"/>
                </a:solidFill>
                <a:latin typeface="Times New Roman" panose="02020603050405020304" pitchFamily="18" charset="0"/>
                <a:ea typeface="Times New Roman" panose="02020603050405020304" pitchFamily="18" charset="0"/>
              </a:rPr>
              <a:t>Paramètres influents</a:t>
            </a:r>
            <a:endParaRPr lang="en-US" dirty="0">
              <a:solidFill>
                <a:srgbClr val="000000"/>
              </a:solidFill>
              <a:latin typeface="Times New Roman" panose="02020603050405020304" pitchFamily="18" charset="0"/>
              <a:ea typeface="Times New Roman" panose="02020603050405020304" pitchFamily="18" charset="0"/>
            </a:endParaRPr>
          </a:p>
        </p:txBody>
      </p:sp>
      <p:pic>
        <p:nvPicPr>
          <p:cNvPr id="6" name="Image 5"/>
          <p:cNvPicPr>
            <a:picLocks noChangeAspect="1"/>
          </p:cNvPicPr>
          <p:nvPr/>
        </p:nvPicPr>
        <p:blipFill>
          <a:blip r:embed="rId2"/>
          <a:stretch>
            <a:fillRect/>
          </a:stretch>
        </p:blipFill>
        <p:spPr>
          <a:xfrm>
            <a:off x="1049519" y="1516160"/>
            <a:ext cx="10092961" cy="3825680"/>
          </a:xfrm>
          <a:prstGeom prst="rect">
            <a:avLst/>
          </a:prstGeom>
        </p:spPr>
        <p:style>
          <a:lnRef idx="2">
            <a:schemeClr val="accent2"/>
          </a:lnRef>
          <a:fillRef idx="1">
            <a:schemeClr val="lt1"/>
          </a:fillRef>
          <a:effectRef idx="0">
            <a:schemeClr val="accent2"/>
          </a:effectRef>
          <a:fontRef idx="minor">
            <a:schemeClr val="dk1"/>
          </a:fontRef>
        </p:style>
      </p:pic>
      <p:sp>
        <p:nvSpPr>
          <p:cNvPr id="4" name="Rectangle 3"/>
          <p:cNvSpPr/>
          <p:nvPr/>
        </p:nvSpPr>
        <p:spPr>
          <a:xfrm>
            <a:off x="4748771" y="218888"/>
            <a:ext cx="269445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COEFFICIENT DE FREINAGE</a:t>
            </a:r>
          </a:p>
        </p:txBody>
      </p:sp>
    </p:spTree>
    <p:extLst>
      <p:ext uri="{BB962C8B-B14F-4D97-AF65-F5344CB8AC3E}">
        <p14:creationId xmlns:p14="http://schemas.microsoft.com/office/powerpoint/2010/main" val="408190399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2"/>
          <a:stretch>
            <a:fillRect/>
          </a:stretch>
        </p:blipFill>
        <p:spPr>
          <a:xfrm>
            <a:off x="2097351" y="1567502"/>
            <a:ext cx="7692498" cy="4270761"/>
          </a:xfrm>
          <a:prstGeom prst="rect">
            <a:avLst/>
          </a:prstGeom>
        </p:spPr>
        <p:style>
          <a:lnRef idx="2">
            <a:schemeClr val="accent2"/>
          </a:lnRef>
          <a:fillRef idx="1">
            <a:schemeClr val="lt1"/>
          </a:fillRef>
          <a:effectRef idx="0">
            <a:schemeClr val="accent2"/>
          </a:effectRef>
          <a:fontRef idx="minor">
            <a:schemeClr val="dk1"/>
          </a:fontRef>
        </p:style>
      </p:pic>
      <p:sp>
        <p:nvSpPr>
          <p:cNvPr id="5" name="Rectangle 4"/>
          <p:cNvSpPr/>
          <p:nvPr/>
        </p:nvSpPr>
        <p:spPr>
          <a:xfrm>
            <a:off x="4954467" y="501505"/>
            <a:ext cx="225863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pPr marL="10795" marR="8890" algn="just">
              <a:spcAft>
                <a:spcPts val="245"/>
              </a:spcAft>
            </a:pPr>
            <a:r>
              <a:rPr lang="fr-FR" b="1" dirty="0" smtClean="0">
                <a:solidFill>
                  <a:srgbClr val="000000"/>
                </a:solidFill>
                <a:latin typeface="Times New Roman" panose="02020603050405020304" pitchFamily="18" charset="0"/>
                <a:ea typeface="Times New Roman" panose="02020603050405020304" pitchFamily="18" charset="0"/>
              </a:rPr>
              <a:t>Paramètres influents</a:t>
            </a:r>
            <a:endParaRPr lang="en-US" dirty="0">
              <a:solidFill>
                <a:srgbClr val="000000"/>
              </a:solidFill>
              <a:latin typeface="Times New Roman" panose="02020603050405020304" pitchFamily="18" charset="0"/>
              <a:ea typeface="Times New Roman" panose="02020603050405020304" pitchFamily="18" charset="0"/>
            </a:endParaRPr>
          </a:p>
        </p:txBody>
      </p:sp>
      <p:sp>
        <p:nvSpPr>
          <p:cNvPr id="6" name="Rectangle 5"/>
          <p:cNvSpPr/>
          <p:nvPr/>
        </p:nvSpPr>
        <p:spPr>
          <a:xfrm>
            <a:off x="4736555" y="87868"/>
            <a:ext cx="269445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COEFFICIENT DE FREINAGE</a:t>
            </a:r>
          </a:p>
        </p:txBody>
      </p:sp>
    </p:spTree>
    <p:extLst>
      <p:ext uri="{BB962C8B-B14F-4D97-AF65-F5344CB8AC3E}">
        <p14:creationId xmlns:p14="http://schemas.microsoft.com/office/powerpoint/2010/main" val="1873823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rotWithShape="1">
          <a:blip r:embed="rId2"/>
          <a:srcRect t="10673"/>
          <a:stretch/>
        </p:blipFill>
        <p:spPr>
          <a:xfrm>
            <a:off x="1518292" y="1404257"/>
            <a:ext cx="8779594" cy="5102224"/>
          </a:xfrm>
          <a:prstGeom prst="rect">
            <a:avLst/>
          </a:prstGeom>
        </p:spPr>
        <p:style>
          <a:lnRef idx="2">
            <a:schemeClr val="accent2"/>
          </a:lnRef>
          <a:fillRef idx="1">
            <a:schemeClr val="lt1"/>
          </a:fillRef>
          <a:effectRef idx="0">
            <a:schemeClr val="accent2"/>
          </a:effectRef>
          <a:fontRef idx="minor">
            <a:schemeClr val="dk1"/>
          </a:fontRef>
        </p:style>
      </p:pic>
      <p:sp>
        <p:nvSpPr>
          <p:cNvPr id="6" name="Rectangle 5"/>
          <p:cNvSpPr/>
          <p:nvPr/>
        </p:nvSpPr>
        <p:spPr>
          <a:xfrm>
            <a:off x="4736555" y="87868"/>
            <a:ext cx="2694456"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r>
              <a:rPr lang="fr-FR" dirty="0" smtClean="0"/>
              <a:t>COEFFICIENT DE FREINAGE</a:t>
            </a:r>
          </a:p>
        </p:txBody>
      </p:sp>
      <p:sp>
        <p:nvSpPr>
          <p:cNvPr id="7" name="Rectangle 6"/>
          <p:cNvSpPr/>
          <p:nvPr/>
        </p:nvSpPr>
        <p:spPr>
          <a:xfrm>
            <a:off x="3256009" y="593028"/>
            <a:ext cx="4896212" cy="369332"/>
          </a:xfrm>
          <a:prstGeom prst="rect">
            <a:avLst/>
          </a:prstGeom>
        </p:spPr>
        <p:style>
          <a:lnRef idx="2">
            <a:schemeClr val="accent2"/>
          </a:lnRef>
          <a:fillRef idx="1">
            <a:schemeClr val="lt1"/>
          </a:fillRef>
          <a:effectRef idx="0">
            <a:schemeClr val="accent2"/>
          </a:effectRef>
          <a:fontRef idx="minor">
            <a:schemeClr val="dk1"/>
          </a:fontRef>
        </p:style>
        <p:txBody>
          <a:bodyPr wrap="none">
            <a:spAutoFit/>
          </a:bodyPr>
          <a:lstStyle/>
          <a:p>
            <a:pPr marL="10795" marR="8890" algn="just">
              <a:spcAft>
                <a:spcPts val="245"/>
              </a:spcAft>
            </a:pPr>
            <a:r>
              <a:rPr lang="fr-FR" b="1" dirty="0" smtClean="0">
                <a:solidFill>
                  <a:srgbClr val="000000"/>
                </a:solidFill>
                <a:latin typeface="Times New Roman" panose="02020603050405020304" pitchFamily="18" charset="0"/>
                <a:ea typeface="Times New Roman" panose="02020603050405020304" pitchFamily="18" charset="0"/>
              </a:rPr>
              <a:t>Paramètres influents: blocage ou non de la roue</a:t>
            </a:r>
            <a:endParaRPr lang="en-US" dirty="0">
              <a:solidFill>
                <a:srgbClr val="000000"/>
              </a:solidFill>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912163998"/>
      </p:ext>
    </p:extLst>
  </p:cSld>
  <p:clrMapOvr>
    <a:masterClrMapping/>
  </p:clrMapOvr>
  <p:timing>
    <p:tnLst>
      <p:par>
        <p:cTn id="1" dur="indefinite" restart="never" nodeType="tmRoot"/>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spAutoFit/>
      </a:bodyPr>
      <a:lstStyle>
        <a:defPPr algn="just">
          <a:defRPr dirty="0" smtClean="0">
            <a:solidFill>
              <a:srgbClr val="000000"/>
            </a:solidFill>
          </a:defRPr>
        </a:defPPr>
      </a:lstStyle>
      <a:style>
        <a:lnRef idx="2">
          <a:schemeClr val="accent2"/>
        </a:lnRef>
        <a:fillRef idx="1">
          <a:schemeClr val="lt1"/>
        </a:fillRef>
        <a:effectRef idx="0">
          <a:schemeClr val="accent2"/>
        </a:effectRef>
        <a:fontRef idx="minor">
          <a:schemeClr val="dk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582</TotalTime>
  <Words>3832</Words>
  <Application>Microsoft Office PowerPoint</Application>
  <PresentationFormat>Grand écran</PresentationFormat>
  <Paragraphs>312</Paragraphs>
  <Slides>51</Slides>
  <Notes>0</Notes>
  <HiddenSlides>0</HiddenSlides>
  <MMClips>0</MMClips>
  <ScaleCrop>false</ScaleCrop>
  <HeadingPairs>
    <vt:vector size="6" baseType="variant">
      <vt:variant>
        <vt:lpstr>Polices utilisées</vt:lpstr>
      </vt:variant>
      <vt:variant>
        <vt:i4>9</vt:i4>
      </vt:variant>
      <vt:variant>
        <vt:lpstr>Thème</vt:lpstr>
      </vt:variant>
      <vt:variant>
        <vt:i4>1</vt:i4>
      </vt:variant>
      <vt:variant>
        <vt:lpstr>Titres des diapositives</vt:lpstr>
      </vt:variant>
      <vt:variant>
        <vt:i4>51</vt:i4>
      </vt:variant>
    </vt:vector>
  </HeadingPairs>
  <TitlesOfParts>
    <vt:vector size="61" baseType="lpstr">
      <vt:lpstr>Arial</vt:lpstr>
      <vt:lpstr>Calibri</vt:lpstr>
      <vt:lpstr>Calibri Light</vt:lpstr>
      <vt:lpstr>Cambria Math</vt:lpstr>
      <vt:lpstr>Courier New</vt:lpstr>
      <vt:lpstr>Tahoma</vt:lpstr>
      <vt:lpstr>Times New Roman</vt:lpstr>
      <vt:lpstr>Verdana</vt:lpstr>
      <vt:lpstr>Wingdings</vt:lpstr>
      <vt:lpstr>Thème Office</vt:lpstr>
      <vt:lpstr>FREINAGE </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212665122430</dc:creator>
  <cp:lastModifiedBy>Ahmed Youssef</cp:lastModifiedBy>
  <cp:revision>58</cp:revision>
  <dcterms:created xsi:type="dcterms:W3CDTF">2022-08-31T19:29:08Z</dcterms:created>
  <dcterms:modified xsi:type="dcterms:W3CDTF">2022-11-09T10:42:38Z</dcterms:modified>
</cp:coreProperties>
</file>

<file path=docProps/thumbnail.jpeg>
</file>